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7" r:id="rId5"/>
    <p:sldId id="260" r:id="rId6"/>
    <p:sldId id="265" r:id="rId7"/>
    <p:sldId id="264" r:id="rId8"/>
    <p:sldId id="267" r:id="rId9"/>
    <p:sldId id="261" r:id="rId10"/>
    <p:sldId id="299" r:id="rId11"/>
    <p:sldId id="300" r:id="rId12"/>
    <p:sldId id="262" r:id="rId13"/>
    <p:sldId id="263" r:id="rId14"/>
    <p:sldId id="266" r:id="rId15"/>
    <p:sldId id="268" r:id="rId16"/>
    <p:sldId id="285" r:id="rId17"/>
    <p:sldId id="286" r:id="rId18"/>
    <p:sldId id="288" r:id="rId19"/>
    <p:sldId id="289" r:id="rId20"/>
    <p:sldId id="291" r:id="rId21"/>
    <p:sldId id="292" r:id="rId22"/>
    <p:sldId id="258" r:id="rId23"/>
    <p:sldId id="259" r:id="rId24"/>
    <p:sldId id="293" r:id="rId25"/>
    <p:sldId id="298" r:id="rId26"/>
    <p:sldId id="296" r:id="rId27"/>
    <p:sldId id="297" r:id="rId28"/>
    <p:sldId id="301" r:id="rId29"/>
  </p:sldIdLst>
  <p:sldSz cx="9144000" cy="5715000" type="screen16x10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htinen Eeva" initials="LE" lastIdx="5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6E6E6"/>
    <a:srgbClr val="005EB8"/>
    <a:srgbClr val="FFFFFF"/>
    <a:srgbClr val="EF363B"/>
    <a:srgbClr val="00965E"/>
    <a:srgbClr val="EE353B"/>
    <a:srgbClr val="FF0000"/>
    <a:srgbClr val="FFC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64" autoAdjust="0"/>
    <p:restoredTop sz="96327" autoAdjust="0"/>
  </p:normalViewPr>
  <p:slideViewPr>
    <p:cSldViewPr snapToGrid="0" snapToObjects="1">
      <p:cViewPr varScale="1">
        <p:scale>
          <a:sx n="308" d="100"/>
          <a:sy n="308" d="100"/>
        </p:scale>
        <p:origin x="584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3" d="100"/>
          <a:sy n="93" d="100"/>
        </p:scale>
        <p:origin x="402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CC29D-C729-694F-A788-B5007BCA57F6}" type="datetimeFigureOut">
              <a:rPr lang="en-US" smtClean="0"/>
              <a:t>9/6/23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40BB66-2831-4C42-9675-9DAB39629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43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AFD53-F29D-C94E-BF8B-0D8B7431C954}" type="datetimeFigureOut">
              <a:rPr lang="en-US" smtClean="0"/>
              <a:t>9/6/23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64E42-DED0-9246-9B1B-B67105F62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9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64E42-DED0-9246-9B1B-B67105F62D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335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64E42-DED0-9246-9B1B-B67105F62D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767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Presumes fixed input data;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For each input, one solution - sensitivity analysis, what-if analysis…;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Do you see a problem here?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What are we supposed to do with a set of strategies at hand? (if the first idea was to get a single optimal one!)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What good does it make to know the best strategy after the future unveils?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0" name="Shape 14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Decisions have to be made today!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 can’t wait to see the future and use our time machine to go back and make the right choice (yet).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However, the decision-maker needs a single strategy.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How can we bring this uncertainty about the future to our optimisation problems?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1" name="Shape 19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 many cases, only part of the decisions must be taken before the uncertainty unveils. Postponement = more information!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At each uncertainty realisation, we have more information available. Each of those points of interests are called </a:t>
            </a:r>
            <a:r>
              <a:rPr b="1"/>
              <a:t>stages</a:t>
            </a:r>
            <a:r>
              <a:t>.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Having the possibility of postponing decisions is the essence behind the benefits of bringing uncertainty into our optimisation models.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Those are often called </a:t>
            </a:r>
            <a:r>
              <a:rPr b="1"/>
              <a:t>recourse decisions</a:t>
            </a:r>
            <a:r>
              <a:t>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One can have as many stages as wanted, but Multi-stage problems are known for computationally challenging;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 most cases, it is possible to approximate then by means of 2-stage problems and rolling horizon strategies;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 some cases it is a necessary evil. Promising field of research at the moment.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8" name="Shape 1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Keeping it simple, let’s have a look at the 2 stage case.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 will divide our decisions into two distinct block: "here-and-now" and “wait-and-see”.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Let: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x – first-stage decision  must be made here and now.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y – second-stage decisions can be made later on.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Ω – our “future”, sort of speaking (aka probability space with well defined moments and probabilities)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 this case, we can formulate our so-called stochastic model as presented.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———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Q(x,\omega) = \max &amp;q_\omega^\top y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\text{s.t.: } &amp; T_{\omega}x + W_{\omega}y = h_{\omega}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&amp; y \in Y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\max_x \ &amp;c^\top x + \mathbb{E}_{\Omega}\left[ Q(x,\omega)\right] 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\text{s.t.: }&amp; Ax \leq b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&amp; x \in X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8" name="Shape 1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Keeping it simple, let’s have a look at the 2 stage case.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 will divide our decisions into two distinct block: "here-and-now" and “wait-and-see”.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Let: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x – first-stage decision  must be made here and now.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y – second-stage decisions can be made later on.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Ω – our “future”, sort of speaking (aka probability space with well defined moments and probabilities)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 this case, we can formulate our so-called stochastic model as presented.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———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Q(x,\omega) = \max &amp;q_\omega^\top y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\text{s.t.: } &amp; T_{\omega}x + W_{\omega}y = h_{\omega}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&amp; y \in Y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\max_x \ &amp;c^\top x + \mathbb{E}_{\Omega}\left[ Q(x,\omega)\right] 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\text{s.t.: }&amp; Ax \leq b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&amp; x \in X</a:t>
            </a:r>
          </a:p>
        </p:txBody>
      </p:sp>
    </p:spTree>
    <p:extLst>
      <p:ext uri="{BB962C8B-B14F-4D97-AF65-F5344CB8AC3E}">
        <p14:creationId xmlns:p14="http://schemas.microsoft.com/office/powerpoint/2010/main" val="12945764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 practical terms, a discrete set of scenarios is made available, as well as their occurrence probability p_\omega. 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Such a discrete approximation of the stochasticity allows as to formulate so-called deterministic equivalents, which are large-scale mathematical programs with a very particular structure.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Exploiting the block-angular structure is the core idea for all successful decomposition approaches for solving these problems.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———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\max_{x,y} \ &amp;c^\top x + \sum_{\omega \in \Omega}p_{\omega}\left(q_\omega^\top y_{\omega}\right) 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\text{s.t.: }&amp; Ax \leq b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&amp; x \in X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&amp;T_{\omega}x + W_{\omega}y_{\omega} = h_{\omega}, \forall \omega \in \Omega \\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&amp; y_\omega \in Y_{\omega},  \forall \omega \in \Omega</a:t>
            </a:r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>
              <a:lnSpc>
                <a:spcPct val="117999"/>
              </a:lnSpc>
              <a:spcBef>
                <a:spcPts val="0"/>
              </a:spcBef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hyperlink" Target="http://www.aalto.fi/snapchat/" TargetMode="External"/><Relationship Id="rId3" Type="http://schemas.openxmlformats.org/officeDocument/2006/relationships/hyperlink" Target="https://www.linkedin.com/school/aalto-university/" TargetMode="External"/><Relationship Id="rId7" Type="http://schemas.openxmlformats.org/officeDocument/2006/relationships/hyperlink" Target="https://www.youtube.com/user/aaltouniversity" TargetMode="External"/><Relationship Id="rId12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hyperlink" Target="http://www.facebook.com/aaltouniversity" TargetMode="External"/><Relationship Id="rId5" Type="http://schemas.openxmlformats.org/officeDocument/2006/relationships/hyperlink" Target="https://twitter.com/aaltouniversity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hyperlink" Target="http://instagram.com/aaltouniversity" TargetMode="External"/><Relationship Id="rId1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noProof="1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431800" y="1820150"/>
            <a:ext cx="7948556" cy="736960"/>
          </a:xfrm>
          <a:prstGeom prst="rect">
            <a:avLst/>
          </a:prstGeom>
        </p:spPr>
        <p:txBody>
          <a:bodyPr lIns="0" rIns="0" anchor="b"/>
          <a:lstStyle>
            <a:lvl1pPr marL="0" indent="0">
              <a:lnSpc>
                <a:spcPct val="100000"/>
              </a:lnSpc>
              <a:buNone/>
              <a:defRPr sz="4000" b="1" baseline="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noProof="1"/>
              <a:t>Headline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31801" y="2857500"/>
            <a:ext cx="7998597" cy="557098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arial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noProof="1"/>
              <a:t>No Image - Sub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2" hasCustomPrompt="1"/>
          </p:nvPr>
        </p:nvSpPr>
        <p:spPr>
          <a:xfrm>
            <a:off x="5966373" y="4683765"/>
            <a:ext cx="2464025" cy="3271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 b="1" i="0" baseline="0">
                <a:solidFill>
                  <a:schemeClr val="bg1"/>
                </a:solidFill>
                <a:latin typeface="arial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noProof="1"/>
              <a:t>Name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5966373" y="5010897"/>
            <a:ext cx="2464025" cy="3271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 b="1" i="0" baseline="0">
                <a:solidFill>
                  <a:schemeClr val="bg1"/>
                </a:solidFill>
                <a:latin typeface="arial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noProof="1"/>
              <a:t>Date</a:t>
            </a:r>
          </a:p>
        </p:txBody>
      </p:sp>
      <p:pic>
        <p:nvPicPr>
          <p:cNvPr id="2" name="Kuva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3985688"/>
            <a:ext cx="1750409" cy="1690668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8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. Process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294503" y="155976"/>
            <a:ext cx="8489928" cy="110655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4000" b="1" baseline="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Body slide title</a:t>
            </a:r>
          </a:p>
        </p:txBody>
      </p:sp>
      <p:pic>
        <p:nvPicPr>
          <p:cNvPr id="16" name="Kuva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852838"/>
            <a:ext cx="1969868" cy="862738"/>
          </a:xfrm>
          <a:prstGeom prst="rect">
            <a:avLst/>
          </a:prstGeom>
        </p:spPr>
      </p:pic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17A6B884-331F-40FA-8908-119224136FDB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 noProof="1"/>
              <a:t>dd.mm.yyyy</a:t>
            </a:r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A749CABA-9FF3-45EA-9953-7B719CB699D9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 noProof="1"/>
              <a:t>Your text here</a:t>
            </a:r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FF271C0B-E7D3-474B-A483-3CBA7656076F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F7F04C-F568-F649-A2AE-EA61C66B69B4}" type="slidenum">
              <a:rPr lang="fi-FI" noProof="1" dirty="0" smtClean="0"/>
              <a:pPr/>
              <a:t>‹#›</a:t>
            </a:fld>
            <a:endParaRPr lang="fi-FI" noProof="1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7DF49218-5C95-446E-A553-0DAD14EE44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0831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81000" indent="-81000" algn="l" defTabSz="514436" rtl="0" eaLnBrk="1" latinLnBrk="0" hangingPunct="1">
              <a:lnSpc>
                <a:spcPct val="100000"/>
              </a:lnSpc>
              <a:buFont typeface="Arial" charset="0"/>
              <a:buChar char="•"/>
              <a:defRPr sz="1400" b="1">
                <a:solidFill>
                  <a:schemeClr val="bg1"/>
                </a:solidFill>
              </a:defRPr>
            </a:lvl1pPr>
            <a:lvl2pPr marL="0" indent="0">
              <a:lnSpc>
                <a:spcPts val="1500"/>
              </a:lnSpc>
              <a:buNone/>
              <a:defRPr lang="en-US" sz="1350" b="1" kern="1200" dirty="0" smtClean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2pPr>
            <a:lvl3pPr>
              <a:buClr>
                <a:schemeClr val="bg1"/>
              </a:buClr>
              <a:defRPr sz="788">
                <a:solidFill>
                  <a:schemeClr val="bg1"/>
                </a:solidFill>
              </a:defRPr>
            </a:lvl3pPr>
          </a:lstStyle>
          <a:p>
            <a:pPr marL="81000" lvl="0" indent="-81000" algn="l" defTabSz="514436" rtl="0" eaLnBrk="1" latinLnBrk="0" hangingPunct="1">
              <a:lnSpc>
                <a:spcPts val="975"/>
              </a:lnSpc>
              <a:buFont typeface="Arial" charset="0"/>
              <a:buChar char="•"/>
            </a:pPr>
            <a:r>
              <a:rPr lang="fi-FI" noProof="1"/>
              <a:t>Add text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5F048C04-65CE-4B0C-A347-1F7B45A1989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30003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81000" marR="0" indent="-81000" algn="l" defTabSz="514436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>
                <a:solidFill>
                  <a:schemeClr val="bg1"/>
                </a:solidFill>
              </a:defRPr>
            </a:lvl1pPr>
            <a:lvl2pPr marL="128588" indent="-128588">
              <a:lnSpc>
                <a:spcPts val="1600"/>
              </a:lnSpc>
              <a:buClr>
                <a:schemeClr val="bg1"/>
              </a:buClr>
              <a:defRPr lang="en-US" sz="1350" b="1" kern="1200" dirty="0" smtClean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2pPr>
          </a:lstStyle>
          <a:p>
            <a:pPr marL="81000" marR="0" lvl="0" indent="-81000" algn="l" defTabSz="514436" rtl="0" eaLnBrk="1" fontAlgn="auto" latinLnBrk="0" hangingPunct="1">
              <a:lnSpc>
                <a:spcPts val="975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fi-FI" noProof="1"/>
              <a:t>Add text</a:t>
            </a:r>
          </a:p>
          <a:p>
            <a:pPr marL="81000" lvl="0" indent="-81000" algn="l" defTabSz="514436" rtl="0" eaLnBrk="1" latinLnBrk="0" hangingPunct="1">
              <a:lnSpc>
                <a:spcPts val="975"/>
              </a:lnSpc>
              <a:buFont typeface="Arial" charset="0"/>
              <a:buChar char="•"/>
            </a:pPr>
            <a:endParaRPr lang="fi-FI" noProof="1"/>
          </a:p>
        </p:txBody>
      </p:sp>
      <p:sp>
        <p:nvSpPr>
          <p:cNvPr id="21" name="Text Placeholder 23">
            <a:extLst>
              <a:ext uri="{FF2B5EF4-FFF2-40B4-BE49-F238E27FC236}">
                <a16:creationId xmlns:a16="http://schemas.microsoft.com/office/drawing/2014/main" id="{3556B71D-E5EE-4E94-942C-75C7B96D8D4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331" y="1472400"/>
            <a:ext cx="1116000" cy="111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75" b="1" smtClean="0">
                <a:solidFill>
                  <a:schemeClr val="tx2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2014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25A8D7EF-3488-498D-A5FF-9B7D80A645B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41503" y="1472400"/>
            <a:ext cx="1116000" cy="111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75" b="1" smtClean="0">
                <a:solidFill>
                  <a:schemeClr val="tx2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2015</a:t>
            </a:r>
          </a:p>
        </p:txBody>
      </p:sp>
      <p:sp>
        <p:nvSpPr>
          <p:cNvPr id="30" name="Text Placeholder 23">
            <a:extLst>
              <a:ext uri="{FF2B5EF4-FFF2-40B4-BE49-F238E27FC236}">
                <a16:creationId xmlns:a16="http://schemas.microsoft.com/office/drawing/2014/main" id="{916C9F7D-8D75-4C33-9C8F-F0463612B5C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80675" y="1472400"/>
            <a:ext cx="1116000" cy="111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75" b="1" smtClean="0">
                <a:solidFill>
                  <a:schemeClr val="tx2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2016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0E9103BA-E6E9-41AF-AD85-3B7996E4843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19847" y="1472400"/>
            <a:ext cx="1116000" cy="111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75" b="1" smtClean="0">
                <a:solidFill>
                  <a:schemeClr val="tx2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2017</a:t>
            </a:r>
          </a:p>
        </p:txBody>
      </p:sp>
      <p:sp>
        <p:nvSpPr>
          <p:cNvPr id="32" name="Text Placeholder 23">
            <a:extLst>
              <a:ext uri="{FF2B5EF4-FFF2-40B4-BE49-F238E27FC236}">
                <a16:creationId xmlns:a16="http://schemas.microsoft.com/office/drawing/2014/main" id="{3C3CA270-C972-4312-AC53-16AC46FD4E6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459018" y="1472400"/>
            <a:ext cx="1116000" cy="111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75" b="1" smtClean="0">
                <a:solidFill>
                  <a:schemeClr val="tx2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2018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926D2B07-0DFA-4A12-8037-FFF47C3D25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69175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81000" marR="0" indent="-81000" algn="l" defTabSz="514436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>
                <a:solidFill>
                  <a:schemeClr val="bg1"/>
                </a:solidFill>
              </a:defRPr>
            </a:lvl1pPr>
            <a:lvl2pPr marL="128588" indent="-128588">
              <a:lnSpc>
                <a:spcPts val="1600"/>
              </a:lnSpc>
              <a:buClr>
                <a:schemeClr val="bg1"/>
              </a:buClr>
              <a:defRPr lang="en-US" sz="1350" b="1" kern="1200" dirty="0" smtClean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2pPr>
          </a:lstStyle>
          <a:p>
            <a:pPr marL="81000" marR="0" lvl="0" indent="-81000" algn="l" defTabSz="514436" rtl="0" eaLnBrk="1" fontAlgn="auto" latinLnBrk="0" hangingPunct="1">
              <a:lnSpc>
                <a:spcPts val="975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fi-FI" noProof="1"/>
              <a:t>Add text</a:t>
            </a:r>
          </a:p>
          <a:p>
            <a:pPr marL="81000" lvl="0" indent="-81000" algn="l" defTabSz="514436" rtl="0" eaLnBrk="1" latinLnBrk="0" hangingPunct="1">
              <a:lnSpc>
                <a:spcPts val="975"/>
              </a:lnSpc>
              <a:buFont typeface="Arial" charset="0"/>
              <a:buChar char="•"/>
            </a:pPr>
            <a:endParaRPr lang="fi-FI" noProof="1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61DF4D17-AEA6-4236-89D6-03E2ECDCAD5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508347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81000" marR="0" indent="-81000" algn="l" defTabSz="514436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>
                <a:solidFill>
                  <a:schemeClr val="bg1"/>
                </a:solidFill>
              </a:defRPr>
            </a:lvl1pPr>
            <a:lvl2pPr marL="128588" indent="-128588">
              <a:lnSpc>
                <a:spcPts val="1600"/>
              </a:lnSpc>
              <a:buClr>
                <a:schemeClr val="bg1"/>
              </a:buClr>
              <a:defRPr lang="en-US" sz="1350" b="1" kern="1200" dirty="0" smtClean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2pPr>
          </a:lstStyle>
          <a:p>
            <a:pPr marL="81000" marR="0" lvl="0" indent="-81000" algn="l" defTabSz="514436" rtl="0" eaLnBrk="1" fontAlgn="auto" latinLnBrk="0" hangingPunct="1">
              <a:lnSpc>
                <a:spcPts val="975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fi-FI" noProof="1"/>
              <a:t>Add text</a:t>
            </a:r>
          </a:p>
          <a:p>
            <a:pPr marL="81000" lvl="0" indent="-81000" algn="l" defTabSz="514436" rtl="0" eaLnBrk="1" latinLnBrk="0" hangingPunct="1">
              <a:lnSpc>
                <a:spcPts val="975"/>
              </a:lnSpc>
              <a:buFont typeface="Arial" charset="0"/>
              <a:buChar char="•"/>
            </a:pPr>
            <a:endParaRPr lang="fi-FI" noProof="1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B9F676C-854B-4DAA-9D5A-5434920DC86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47518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81000" marR="0" indent="-81000" algn="l" defTabSz="514436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1400" b="1">
                <a:solidFill>
                  <a:schemeClr val="bg1"/>
                </a:solidFill>
              </a:defRPr>
            </a:lvl1pPr>
            <a:lvl2pPr marL="128588" indent="-128588">
              <a:lnSpc>
                <a:spcPts val="1600"/>
              </a:lnSpc>
              <a:buClr>
                <a:schemeClr val="bg1"/>
              </a:buClr>
              <a:defRPr lang="en-US" sz="1350" b="1" kern="1200" dirty="0" smtClean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2pPr>
          </a:lstStyle>
          <a:p>
            <a:pPr marL="81000" marR="0" lvl="0" indent="-81000" algn="l" defTabSz="514436" rtl="0" eaLnBrk="1" fontAlgn="auto" latinLnBrk="0" hangingPunct="1">
              <a:lnSpc>
                <a:spcPts val="975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fi-FI" noProof="1"/>
              <a:t>Add text</a:t>
            </a:r>
          </a:p>
          <a:p>
            <a:pPr marL="81000" lvl="0" indent="-81000" algn="l" defTabSz="514436" rtl="0" eaLnBrk="1" latinLnBrk="0" hangingPunct="1">
              <a:lnSpc>
                <a:spcPts val="975"/>
              </a:lnSpc>
              <a:buFont typeface="Arial" charset="0"/>
              <a:buChar char="•"/>
            </a:pPr>
            <a:endParaRPr lang="fi-FI" noProof="1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3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. Process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uva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866740"/>
            <a:ext cx="2025396" cy="845820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9F47391-4AC0-4F7E-BFA1-6D69FD7843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678800" y="5387366"/>
            <a:ext cx="2057400" cy="1920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/>
                </a:solidFill>
              </a:defRPr>
            </a:lvl1pPr>
          </a:lstStyle>
          <a:p>
            <a:fld id="{28F7F04C-F568-F649-A2AE-EA61C66B69B4}" type="slidenum">
              <a:rPr lang="fi-FI" noProof="1" dirty="0" smtClean="0"/>
              <a:pPr/>
              <a:t>‹#›</a:t>
            </a:fld>
            <a:endParaRPr lang="fi-FI" noProof="1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FEF0705C-E100-4768-B5FA-237B27E15CFD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6678800" y="5191934"/>
            <a:ext cx="2057400" cy="1954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/>
                </a:solidFill>
              </a:defRPr>
            </a:lvl1pPr>
          </a:lstStyle>
          <a:p>
            <a:r>
              <a:rPr lang="fi-FI" noProof="1"/>
              <a:t>dd.mm.yyyy</a:t>
            </a:r>
          </a:p>
        </p:txBody>
      </p:sp>
      <p:sp>
        <p:nvSpPr>
          <p:cNvPr id="17" name="Alatunnisteen paikkamerkki 1">
            <a:extLst>
              <a:ext uri="{FF2B5EF4-FFF2-40B4-BE49-F238E27FC236}">
                <a16:creationId xmlns:a16="http://schemas.microsoft.com/office/drawing/2014/main" id="{84C2D171-9BD9-4BE0-A001-56E727390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388000"/>
            <a:ext cx="3086100" cy="19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r>
              <a:rPr lang="fi-FI" noProof="1"/>
              <a:t>Your text here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287339" y="156594"/>
            <a:ext cx="8497093" cy="126297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4000" b="1" baseline="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Body slide title</a:t>
            </a:r>
          </a:p>
        </p:txBody>
      </p:sp>
      <p:sp>
        <p:nvSpPr>
          <p:cNvPr id="18" name="Text Placeholder 23">
            <a:extLst>
              <a:ext uri="{FF2B5EF4-FFF2-40B4-BE49-F238E27FC236}">
                <a16:creationId xmlns:a16="http://schemas.microsoft.com/office/drawing/2014/main" id="{5A785219-77A1-4CF0-A939-4566CAD2C2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5754" y="1472400"/>
            <a:ext cx="1116000" cy="1116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80" b="1" smtClean="0">
                <a:solidFill>
                  <a:schemeClr val="bg1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1</a:t>
            </a:r>
          </a:p>
        </p:txBody>
      </p:sp>
      <p:sp>
        <p:nvSpPr>
          <p:cNvPr id="19" name="Text Placeholder 23">
            <a:extLst>
              <a:ext uri="{FF2B5EF4-FFF2-40B4-BE49-F238E27FC236}">
                <a16:creationId xmlns:a16="http://schemas.microsoft.com/office/drawing/2014/main" id="{F924FFBD-1952-4A4B-AE2B-91BFD18A7D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43548" y="1472400"/>
            <a:ext cx="1116000" cy="1116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80" b="1" smtClean="0">
                <a:solidFill>
                  <a:schemeClr val="bg1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2</a:t>
            </a:r>
          </a:p>
        </p:txBody>
      </p:sp>
      <p:sp>
        <p:nvSpPr>
          <p:cNvPr id="20" name="Text Placeholder 23">
            <a:extLst>
              <a:ext uri="{FF2B5EF4-FFF2-40B4-BE49-F238E27FC236}">
                <a16:creationId xmlns:a16="http://schemas.microsoft.com/office/drawing/2014/main" id="{DBB0696E-6FFC-44A4-A522-55390B1D25E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81342" y="1472400"/>
            <a:ext cx="1116000" cy="1116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80" b="1" smtClean="0">
                <a:solidFill>
                  <a:schemeClr val="bg1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3</a:t>
            </a:r>
          </a:p>
        </p:txBody>
      </p:sp>
      <p:sp>
        <p:nvSpPr>
          <p:cNvPr id="21" name="Text Placeholder 23">
            <a:extLst>
              <a:ext uri="{FF2B5EF4-FFF2-40B4-BE49-F238E27FC236}">
                <a16:creationId xmlns:a16="http://schemas.microsoft.com/office/drawing/2014/main" id="{F0E2DEEF-D2B7-446F-8F39-C73E6E59A13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19136" y="1472400"/>
            <a:ext cx="1116000" cy="1116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80" b="1" smtClean="0">
                <a:solidFill>
                  <a:schemeClr val="bg1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4</a:t>
            </a:r>
          </a:p>
        </p:txBody>
      </p:sp>
      <p:sp>
        <p:nvSpPr>
          <p:cNvPr id="22" name="Text Placeholder 23">
            <a:extLst>
              <a:ext uri="{FF2B5EF4-FFF2-40B4-BE49-F238E27FC236}">
                <a16:creationId xmlns:a16="http://schemas.microsoft.com/office/drawing/2014/main" id="{6AFC920B-835F-4242-B095-C1AC2C7C8F0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456931" y="1472400"/>
            <a:ext cx="1116000" cy="1116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8" tIns="34288" rIns="68578" bIns="34288" rtlCol="0" anchor="ctr"/>
          <a:lstStyle>
            <a:lvl1pPr marL="0" indent="0" algn="ctr">
              <a:buNone/>
              <a:defRPr lang="en-US" sz="1880" b="1" smtClean="0">
                <a:solidFill>
                  <a:schemeClr val="bg1"/>
                </a:solidFill>
                <a:latin typeface="Arial"/>
              </a:defRPr>
            </a:lvl1pPr>
            <a:lvl2pPr>
              <a:defRPr lang="en-US" sz="1350" smtClean="0">
                <a:solidFill>
                  <a:schemeClr val="lt1"/>
                </a:solidFill>
              </a:defRPr>
            </a:lvl2pPr>
            <a:lvl3pPr>
              <a:defRPr lang="en-US" sz="135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fi-FI">
                <a:solidFill>
                  <a:schemeClr val="lt1"/>
                </a:solidFill>
              </a:defRPr>
            </a:lvl5pPr>
          </a:lstStyle>
          <a:p>
            <a:pPr marL="0" lvl="0" algn="ctr" defTabSz="514436"/>
            <a:r>
              <a:rPr lang="fi-FI" noProof="1"/>
              <a:t>5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6694DC0-05C1-4FC9-947F-39946DF5BB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94254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GB" sz="1400" b="1" smtClean="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Point 1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8F5D380-2215-45A1-8FC2-BCF210B09DAE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2032048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GB" sz="1400" b="1" smtClean="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Point 2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53714DA1-E63B-4D3C-9817-D59D4DE3E2FD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3769842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GB" sz="1400" b="1" smtClean="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Point 3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A113A793-89BD-48D6-9ED0-361ACD7703BF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5507636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GB" sz="1400" b="1" smtClean="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Point 4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ADC00F78-0E40-44E0-AFFA-2C26F3D48997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7245431" y="2761200"/>
            <a:ext cx="1539000" cy="21600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GB" sz="1400" b="1" smtClean="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Point 4</a:t>
            </a:r>
          </a:p>
        </p:txBody>
      </p:sp>
    </p:spTree>
    <p:extLst>
      <p:ext uri="{BB962C8B-B14F-4D97-AF65-F5344CB8AC3E}">
        <p14:creationId xmlns:p14="http://schemas.microsoft.com/office/powerpoint/2010/main" val="40120487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534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. Closing slide - Social media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6450" y="0"/>
            <a:ext cx="9160449" cy="5715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620" noProof="1"/>
          </a:p>
        </p:txBody>
      </p:sp>
      <p:sp>
        <p:nvSpPr>
          <p:cNvPr id="12" name="Otsikko 1"/>
          <p:cNvSpPr txBox="1">
            <a:spLocks/>
          </p:cNvSpPr>
          <p:nvPr userDrawn="1"/>
        </p:nvSpPr>
        <p:spPr>
          <a:xfrm>
            <a:off x="3717366" y="3964834"/>
            <a:ext cx="1709289" cy="40483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defTabSz="457200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1" kern="1200" spc="-100">
                <a:solidFill>
                  <a:srgbClr val="FFFFFF"/>
                </a:solidFill>
                <a:latin typeface="+mj-lt"/>
                <a:ea typeface="ＭＳ Ｐゴシック" charset="0"/>
                <a:cs typeface="MS PGothic" pitchFamily="3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-65" charset="0"/>
                <a:ea typeface="ＭＳ Ｐゴシック" charset="0"/>
                <a:cs typeface="MS PGothic" pitchFamily="3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-65" charset="0"/>
                <a:ea typeface="ＭＳ Ｐゴシック" charset="0"/>
                <a:cs typeface="MS PGothic" pitchFamily="3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-65" charset="0"/>
                <a:ea typeface="ＭＳ Ｐゴシック" charset="0"/>
                <a:cs typeface="MS PGothic" pitchFamily="3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-65" charset="0"/>
                <a:ea typeface="ＭＳ Ｐゴシック" charset="0"/>
                <a:cs typeface="MS PGothic" pitchFamily="34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9pPr>
          </a:lstStyle>
          <a:p>
            <a:pPr algn="ctr"/>
            <a:r>
              <a:rPr lang="fi-FI" sz="1800" spc="0" baseline="0" noProof="1">
                <a:latin typeface="Arial"/>
                <a:cs typeface="Arial"/>
              </a:rPr>
              <a:t>aalto.fi</a:t>
            </a:r>
          </a:p>
        </p:txBody>
      </p:sp>
      <p:sp>
        <p:nvSpPr>
          <p:cNvPr id="16" name="Tekstin paikkamerkki 2">
            <a:extLst>
              <a:ext uri="{FF2B5EF4-FFF2-40B4-BE49-F238E27FC236}">
                <a16:creationId xmlns:a16="http://schemas.microsoft.com/office/drawing/2014/main" id="{B67CF44B-9D5D-46DC-B676-986416FB838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76389" y="1516268"/>
            <a:ext cx="5995987" cy="1451219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lnSpc>
                <a:spcPct val="100000"/>
              </a:lnSpc>
              <a:buNone/>
              <a:defRPr sz="4000" b="1">
                <a:solidFill>
                  <a:srgbClr val="FFFFFF"/>
                </a:solidFill>
                <a:latin typeface="+mj-lt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fi-FI" noProof="1"/>
              <a:t>Add text</a:t>
            </a:r>
          </a:p>
        </p:txBody>
      </p:sp>
      <p:pic>
        <p:nvPicPr>
          <p:cNvPr id="13" name="Kuva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019264"/>
            <a:ext cx="1734813" cy="1690668"/>
          </a:xfrm>
          <a:prstGeom prst="rect">
            <a:avLst/>
          </a:prstGeom>
        </p:spPr>
      </p:pic>
      <p:grpSp>
        <p:nvGrpSpPr>
          <p:cNvPr id="14" name="Group 14">
            <a:extLst>
              <a:ext uri="{FF2B5EF4-FFF2-40B4-BE49-F238E27FC236}">
                <a16:creationId xmlns:a16="http://schemas.microsoft.com/office/drawing/2014/main" id="{E4D45A9B-D587-4454-9DD1-F6BCA7D08906}"/>
              </a:ext>
            </a:extLst>
          </p:cNvPr>
          <p:cNvGrpSpPr/>
          <p:nvPr userDrawn="1"/>
        </p:nvGrpSpPr>
        <p:grpSpPr>
          <a:xfrm>
            <a:off x="3080871" y="3200262"/>
            <a:ext cx="2982257" cy="419100"/>
            <a:chOff x="3079396" y="2265361"/>
            <a:chExt cx="2982257" cy="419100"/>
          </a:xfrm>
        </p:grpSpPr>
        <p:pic>
          <p:nvPicPr>
            <p:cNvPr id="15" name="Picture 5">
              <a:hlinkClick r:id="rId3"/>
              <a:extLst>
                <a:ext uri="{FF2B5EF4-FFF2-40B4-BE49-F238E27FC236}">
                  <a16:creationId xmlns:a16="http://schemas.microsoft.com/office/drawing/2014/main" id="{DA9AC882-E1D0-4495-9595-A4C381489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42553" y="2265361"/>
              <a:ext cx="419100" cy="419100"/>
            </a:xfrm>
            <a:prstGeom prst="rect">
              <a:avLst/>
            </a:prstGeom>
          </p:spPr>
        </p:pic>
        <p:pic>
          <p:nvPicPr>
            <p:cNvPr id="17" name="Picture 6">
              <a:hlinkClick r:id="rId5"/>
              <a:extLst>
                <a:ext uri="{FF2B5EF4-FFF2-40B4-BE49-F238E27FC236}">
                  <a16:creationId xmlns:a16="http://schemas.microsoft.com/office/drawing/2014/main" id="{C515D776-71AD-4AA8-A4F1-BB124B723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19898" y="2265361"/>
              <a:ext cx="419100" cy="419100"/>
            </a:xfrm>
            <a:prstGeom prst="rect">
              <a:avLst/>
            </a:prstGeom>
          </p:spPr>
        </p:pic>
        <p:pic>
          <p:nvPicPr>
            <p:cNvPr id="18" name="Picture 7">
              <a:hlinkClick r:id="rId7"/>
              <a:extLst>
                <a:ext uri="{FF2B5EF4-FFF2-40B4-BE49-F238E27FC236}">
                  <a16:creationId xmlns:a16="http://schemas.microsoft.com/office/drawing/2014/main" id="{C6B94B1E-B2C8-4163-9B9C-EBFCDB29BC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27449" y="2265361"/>
              <a:ext cx="419100" cy="419100"/>
            </a:xfrm>
            <a:prstGeom prst="rect">
              <a:avLst/>
            </a:prstGeom>
          </p:spPr>
        </p:pic>
        <p:pic>
          <p:nvPicPr>
            <p:cNvPr id="19" name="Picture 8">
              <a:hlinkClick r:id="rId9"/>
              <a:extLst>
                <a:ext uri="{FF2B5EF4-FFF2-40B4-BE49-F238E27FC236}">
                  <a16:creationId xmlns:a16="http://schemas.microsoft.com/office/drawing/2014/main" id="{101F2BAB-6E64-40EF-9573-182A32B26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612347" y="2265361"/>
              <a:ext cx="419100" cy="419100"/>
            </a:xfrm>
            <a:prstGeom prst="rect">
              <a:avLst/>
            </a:prstGeom>
          </p:spPr>
        </p:pic>
        <p:pic>
          <p:nvPicPr>
            <p:cNvPr id="20" name="Picture 9">
              <a:hlinkClick r:id="rId11"/>
              <a:extLst>
                <a:ext uri="{FF2B5EF4-FFF2-40B4-BE49-F238E27FC236}">
                  <a16:creationId xmlns:a16="http://schemas.microsoft.com/office/drawing/2014/main" id="{8936A921-289D-4BDB-8DF1-DC5D92C67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079396" y="2265361"/>
              <a:ext cx="444500" cy="419100"/>
            </a:xfrm>
            <a:prstGeom prst="rect">
              <a:avLst/>
            </a:prstGeom>
          </p:spPr>
        </p:pic>
        <p:pic>
          <p:nvPicPr>
            <p:cNvPr id="21" name="Picture 11">
              <a:hlinkClick r:id="rId13"/>
              <a:extLst>
                <a:ext uri="{FF2B5EF4-FFF2-40B4-BE49-F238E27FC236}">
                  <a16:creationId xmlns:a16="http://schemas.microsoft.com/office/drawing/2014/main" id="{9026E95B-8E3C-411A-B9FC-80DC2BA3F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135000" y="2265361"/>
              <a:ext cx="419100" cy="419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7427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. Divider -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066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26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755662" y="1954924"/>
            <a:ext cx="7669159" cy="1502517"/>
          </a:xfrm>
          <a:prstGeom prst="rect">
            <a:avLst/>
          </a:prstGeom>
        </p:spPr>
        <p:txBody>
          <a:bodyPr lIns="0" r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44" b="1" baseline="0">
                <a:solidFill>
                  <a:schemeClr val="bg1"/>
                </a:solidFill>
              </a:defRPr>
            </a:lvl1pPr>
            <a:lvl2pPr marL="380973" indent="0">
              <a:buNone/>
              <a:defRPr sz="1167"/>
            </a:lvl2pPr>
            <a:lvl3pPr marL="761948" indent="0">
              <a:buNone/>
              <a:defRPr sz="1000"/>
            </a:lvl3pPr>
            <a:lvl4pPr marL="1142921" indent="0">
              <a:buNone/>
              <a:defRPr sz="833"/>
            </a:lvl4pPr>
            <a:lvl5pPr marL="1523895" indent="0">
              <a:buNone/>
              <a:defRPr sz="833"/>
            </a:lvl5pPr>
            <a:lvl6pPr marL="1904868" indent="0">
              <a:buNone/>
              <a:defRPr sz="833"/>
            </a:lvl6pPr>
            <a:lvl7pPr marL="2285840" indent="0">
              <a:buNone/>
              <a:defRPr sz="833"/>
            </a:lvl7pPr>
            <a:lvl8pPr marL="2666813" indent="0">
              <a:buNone/>
              <a:defRPr sz="833"/>
            </a:lvl8pPr>
            <a:lvl9pPr marL="3047790" indent="0">
              <a:buNone/>
              <a:defRPr sz="833"/>
            </a:lvl9pPr>
          </a:lstStyle>
          <a:p>
            <a:pPr lvl="0"/>
            <a:r>
              <a:rPr lang="en-US"/>
              <a:t>Divider – Headline</a:t>
            </a:r>
          </a:p>
        </p:txBody>
      </p:sp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37C6C481-D72C-4B89-AA19-AC91EB21FEF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/>
              <a:t>dd.mm.yyyy</a:t>
            </a:r>
            <a:endParaRPr lang="en-US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2A81A4FB-6563-4C02-8A9B-51D830F1EAB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 err="1"/>
              <a:t>Your</a:t>
            </a:r>
            <a:r>
              <a:rPr lang="fi-FI"/>
              <a:t> text </a:t>
            </a:r>
            <a:r>
              <a:rPr lang="fi-FI" err="1"/>
              <a:t>here</a:t>
            </a:r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1F6A7C93-158F-48BA-8E95-EC2109A4B4D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F7F04C-F568-F649-A2AE-EA61C66B69B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Kuva 9">
            <a:extLst>
              <a:ext uri="{FF2B5EF4-FFF2-40B4-BE49-F238E27FC236}">
                <a16:creationId xmlns:a16="http://schemas.microsoft.com/office/drawing/2014/main" id="{1B48CC26-3224-40E8-AC00-0E134D689C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96" y="4746957"/>
            <a:ext cx="2188742" cy="9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461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468312" y="265113"/>
            <a:ext cx="8207376" cy="996499"/>
          </a:xfrm>
          <a:prstGeom prst="rect">
            <a:avLst/>
          </a:prstGeom>
        </p:spPr>
        <p:txBody>
          <a:bodyPr/>
          <a:lstStyle>
            <a:lvl1pPr>
              <a:lnSpc>
                <a:spcPct val="85000"/>
              </a:lnSpc>
              <a:defRPr sz="3600" spc="-100">
                <a:solidFill>
                  <a:schemeClr val="accent1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idx="1"/>
          </p:nvPr>
        </p:nvSpPr>
        <p:spPr>
          <a:xfrm>
            <a:off x="468314" y="1261610"/>
            <a:ext cx="8207375" cy="333608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spcBef>
                <a:spcPts val="1200"/>
              </a:spcBef>
              <a:buSzTx/>
              <a:buFontTx/>
              <a:buNone/>
              <a:defRPr sz="2100">
                <a:solidFill>
                  <a:srgbClr val="53535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195119" indent="-169919">
              <a:spcBef>
                <a:spcPts val="1200"/>
              </a:spcBef>
              <a:buFontTx/>
              <a:buChar char="•"/>
              <a:defRPr sz="2100">
                <a:solidFill>
                  <a:srgbClr val="535353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460800" indent="-230400">
              <a:spcBef>
                <a:spcPts val="1200"/>
              </a:spcBef>
              <a:buFontTx/>
              <a:buChar char="-"/>
              <a:defRPr sz="2100">
                <a:solidFill>
                  <a:srgbClr val="535353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819771" indent="-222171">
              <a:spcBef>
                <a:spcPts val="1200"/>
              </a:spcBef>
              <a:buFontTx/>
              <a:buChar char="•"/>
              <a:defRPr sz="2100">
                <a:solidFill>
                  <a:srgbClr val="535353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1139953" indent="-281353">
              <a:spcBef>
                <a:spcPts val="1200"/>
              </a:spcBef>
              <a:buFontTx/>
              <a:buChar char="o"/>
              <a:defRPr sz="2100">
                <a:solidFill>
                  <a:srgbClr val="535353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36620" y="5308783"/>
            <a:ext cx="139837" cy="127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" name="Straight Connector 4"/>
          <p:cNvSpPr/>
          <p:nvPr/>
        </p:nvSpPr>
        <p:spPr>
          <a:xfrm>
            <a:off x="468312" y="4873006"/>
            <a:ext cx="8207376" cy="1"/>
          </a:xfrm>
          <a:prstGeom prst="line">
            <a:avLst/>
          </a:prstGeom>
          <a:ln w="127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6" name="Picture 9" descr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0" y="4712399"/>
            <a:ext cx="2248909" cy="957601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fabricio.oliveira@aalto.fi…"/>
          <p:cNvSpPr txBox="1"/>
          <p:nvPr/>
        </p:nvSpPr>
        <p:spPr>
          <a:xfrm>
            <a:off x="3807713" y="5057849"/>
            <a:ext cx="1528573" cy="26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>
              <a:spcBef>
                <a:spcPts val="300"/>
              </a:spcBef>
              <a:defRPr sz="800">
                <a:solidFill>
                  <a:srgbClr val="535353"/>
                </a:solidFill>
                <a:latin typeface="NimbusSan"/>
                <a:ea typeface="NimbusSan"/>
                <a:cs typeface="NimbusSan"/>
                <a:sym typeface="Nimbus Sans"/>
              </a:defRPr>
            </a:pPr>
            <a:r>
              <a:t>fabricio.oliveira@aalto.fi</a:t>
            </a:r>
          </a:p>
          <a:p>
            <a:pPr algn="ctr">
              <a:spcBef>
                <a:spcPts val="300"/>
              </a:spcBef>
              <a:defRPr sz="800">
                <a:solidFill>
                  <a:srgbClr val="535353"/>
                </a:solidFill>
                <a:latin typeface="NimbusSan"/>
                <a:ea typeface="NimbusSan"/>
                <a:cs typeface="NimbusSan"/>
                <a:sym typeface="Nimbus Sans"/>
              </a:defRPr>
            </a:pPr>
            <a:r>
              <a:t>September 2019 - Aalto University</a:t>
            </a:r>
          </a:p>
        </p:txBody>
      </p:sp>
    </p:spTree>
    <p:extLst>
      <p:ext uri="{BB962C8B-B14F-4D97-AF65-F5344CB8AC3E}">
        <p14:creationId xmlns:p14="http://schemas.microsoft.com/office/powerpoint/2010/main" val="148359887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 Header Slide -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i-FI" sz="1013" noProof="1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42399" y="996333"/>
            <a:ext cx="3869137" cy="634192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4000" b="1" baseline="0">
                <a:solidFill>
                  <a:schemeClr val="bg1"/>
                </a:solidFill>
              </a:defRPr>
            </a:lvl1pPr>
          </a:lstStyle>
          <a:p>
            <a:r>
              <a:rPr lang="fi-FI" noProof="1"/>
              <a:t>Headline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42399" y="1979220"/>
            <a:ext cx="3869137" cy="39076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arial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Sub Headline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442399" y="3104592"/>
            <a:ext cx="3869137" cy="32713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 b="1" i="0" baseline="0">
                <a:solidFill>
                  <a:schemeClr val="bg1"/>
                </a:solidFill>
                <a:latin typeface="arial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Name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2" hasCustomPrompt="1"/>
          </p:nvPr>
        </p:nvSpPr>
        <p:spPr>
          <a:xfrm>
            <a:off x="442399" y="3431723"/>
            <a:ext cx="3869137" cy="36006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 b="1" i="0" baseline="0">
                <a:solidFill>
                  <a:schemeClr val="bg1"/>
                </a:solidFill>
                <a:latin typeface="arial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Date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564419" y="0"/>
            <a:ext cx="4579582" cy="5715000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="1" i="0" baseline="0">
                <a:solidFill>
                  <a:schemeClr val="bg1">
                    <a:alpha val="62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i-FI" noProof="1"/>
              <a:t>Click icon to add image.</a:t>
            </a:r>
          </a:p>
          <a:p>
            <a:r>
              <a:rPr lang="fi-FI" noProof="1"/>
              <a:t>Fit the image to frame </a:t>
            </a:r>
            <a:br>
              <a:rPr lang="fi-FI" noProof="1"/>
            </a:br>
            <a:r>
              <a:rPr lang="fi-FI" noProof="1"/>
              <a:t>by choosing: </a:t>
            </a:r>
            <a:br>
              <a:rPr lang="fi-FI" noProof="1"/>
            </a:br>
            <a:r>
              <a:rPr lang="fi-FI" noProof="1"/>
              <a:t>crop&gt;fit / rajaa&gt;sovita</a:t>
            </a:r>
          </a:p>
        </p:txBody>
      </p:sp>
      <p:pic>
        <p:nvPicPr>
          <p:cNvPr id="10" name="Kuva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024332"/>
            <a:ext cx="1750409" cy="16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86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Body slide - 1 wid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874303"/>
            <a:ext cx="2025396" cy="845820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292329" y="156787"/>
            <a:ext cx="8492897" cy="11106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4000" b="1" baseline="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Body slide title 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292329" y="1504597"/>
            <a:ext cx="8492897" cy="338828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100" b="1" baseline="0">
                <a:solidFill>
                  <a:schemeClr val="tx1"/>
                </a:solidFill>
              </a:defRPr>
            </a:lvl1pPr>
            <a:lvl2pPr marL="628650" indent="-271463">
              <a:buFont typeface="Arial" panose="020B0604020202020204" pitchFamily="34" charset="0"/>
              <a:buChar char="•"/>
              <a:defRPr sz="2100"/>
            </a:lvl2pPr>
            <a:lvl3pPr marL="804863" indent="-176213">
              <a:buFont typeface="Arial" panose="020B0604020202020204" pitchFamily="34" charset="0"/>
              <a:buChar char="•"/>
              <a:defRPr sz="16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Your text here</a:t>
            </a:r>
          </a:p>
          <a:p>
            <a:pPr lvl="1"/>
            <a:r>
              <a:rPr lang="fi-FI" noProof="1"/>
              <a:t>Second level</a:t>
            </a:r>
          </a:p>
          <a:p>
            <a:pPr lvl="2"/>
            <a:r>
              <a:rPr lang="fi-FI" noProof="1"/>
              <a:t>Third level</a:t>
            </a:r>
          </a:p>
        </p:txBody>
      </p:sp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4C366827-B13F-41D2-9BB1-86D6952FE74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fi-FI" noProof="1"/>
              <a:t>dd.mm.yyyy</a:t>
            </a:r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B081CECA-2419-49BC-A865-E26F838DFBF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fi-FI" noProof="1"/>
              <a:t>Your text here</a:t>
            </a:r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75CA6814-F1E3-4289-929D-E2AEACCAF6C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8F7F04C-F568-F649-A2AE-EA61C66B69B4}" type="slidenum">
              <a:rPr lang="fi-FI" noProof="1" dirty="0" smtClean="0"/>
              <a:pPr/>
              <a:t>‹#›</a:t>
            </a:fld>
            <a:endParaRPr lang="fi-FI" noProof="1"/>
          </a:p>
        </p:txBody>
      </p:sp>
    </p:spTree>
    <p:extLst>
      <p:ext uri="{BB962C8B-B14F-4D97-AF65-F5344CB8AC3E}">
        <p14:creationId xmlns:p14="http://schemas.microsoft.com/office/powerpoint/2010/main" val="1497419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pos="5534" userDrawn="1">
          <p15:clr>
            <a:srgbClr val="FBAE40"/>
          </p15:clr>
        </p15:guide>
        <p15:guide id="5" orient="horz" pos="363" userDrawn="1">
          <p15:clr>
            <a:srgbClr val="FBAE40"/>
          </p15:clr>
        </p15:guide>
        <p15:guide id="6" pos="2795" userDrawn="1">
          <p15:clr>
            <a:srgbClr val="FBAE40"/>
          </p15:clr>
        </p15:guide>
        <p15:guide id="7" pos="2965" userDrawn="1">
          <p15:clr>
            <a:srgbClr val="FBAE40"/>
          </p15:clr>
        </p15:guide>
        <p15:guide id="8" orient="horz" pos="94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 Body slide - 2 text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uva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868860"/>
            <a:ext cx="2025396" cy="845820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292881" y="155139"/>
            <a:ext cx="8497093" cy="1129216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4000" b="1" baseline="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Body slide title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287339" y="1622732"/>
            <a:ext cx="4150122" cy="3262458"/>
          </a:xfrm>
          <a:prstGeom prst="rect">
            <a:avLst/>
          </a:prstGeom>
        </p:spPr>
        <p:txBody>
          <a:bodyPr lIns="0" tIns="0" rIns="0" bIns="0"/>
          <a:lstStyle>
            <a:lvl1pPr marL="342900" marR="0" indent="-34290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100" b="1" baseline="0">
                <a:solidFill>
                  <a:schemeClr val="tx1"/>
                </a:solidFill>
              </a:defRPr>
            </a:lvl1pPr>
            <a:lvl2pPr marL="628650" indent="-285750">
              <a:buFont typeface="Arial" panose="020B0604020202020204" pitchFamily="34" charset="0"/>
              <a:buChar char="•"/>
              <a:defRPr sz="2100"/>
            </a:lvl2pPr>
            <a:lvl3pPr marL="804863" indent="-176213">
              <a:buFont typeface="Arial" panose="020B0604020202020204" pitchFamily="34" charset="0"/>
              <a:buChar char="•"/>
              <a:defRPr sz="16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Your text here</a:t>
            </a:r>
          </a:p>
          <a:p>
            <a:pPr lvl="1"/>
            <a:r>
              <a:rPr lang="fi-FI" noProof="1"/>
              <a:t>Second level</a:t>
            </a:r>
          </a:p>
          <a:p>
            <a:pPr lvl="2"/>
            <a:r>
              <a:rPr lang="fi-FI" noProof="1"/>
              <a:t>Third level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2" hasCustomPrompt="1"/>
          </p:nvPr>
        </p:nvSpPr>
        <p:spPr>
          <a:xfrm>
            <a:off x="4706541" y="1622732"/>
            <a:ext cx="4078684" cy="3262458"/>
          </a:xfrm>
          <a:prstGeom prst="rect">
            <a:avLst/>
          </a:prstGeom>
        </p:spPr>
        <p:txBody>
          <a:bodyPr lIns="0" tIns="0" rIns="0" bIns="0"/>
          <a:lstStyle>
            <a:lvl1pPr marL="342900" marR="0" indent="-34290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100" b="1" baseline="0">
                <a:solidFill>
                  <a:schemeClr val="tx1"/>
                </a:solidFill>
              </a:defRPr>
            </a:lvl1pPr>
            <a:lvl2pPr marL="628650" indent="-285750">
              <a:buFont typeface="Arial" panose="020B0604020202020204" pitchFamily="34" charset="0"/>
              <a:buChar char="•"/>
              <a:defRPr sz="2100"/>
            </a:lvl2pPr>
            <a:lvl3pPr marL="804863" indent="-176213">
              <a:buFont typeface="Arial" panose="020B0604020202020204" pitchFamily="34" charset="0"/>
              <a:buChar char="•"/>
              <a:defRPr sz="16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Your text here</a:t>
            </a:r>
          </a:p>
          <a:p>
            <a:pPr lvl="1"/>
            <a:r>
              <a:rPr lang="fi-FI" noProof="1"/>
              <a:t>Second level</a:t>
            </a:r>
          </a:p>
          <a:p>
            <a:pPr lvl="2"/>
            <a:r>
              <a:rPr lang="fi-FI" noProof="1"/>
              <a:t>Third level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0ACE9B33-D0C7-4AF1-A02A-1559773A78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fi-FI" noProof="1"/>
              <a:t>dd.mm.yyyy</a:t>
            </a:r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8F7430A1-7AEB-4722-97B3-51719F60574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fi-FI" noProof="1"/>
              <a:t>Your text here</a:t>
            </a:r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75B56DD1-CE07-4F8B-9EEB-5CFC86C5CCF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8F7F04C-F568-F649-A2AE-EA61C66B69B4}" type="slidenum">
              <a:rPr lang="fi-FI" noProof="1" dirty="0" smtClean="0"/>
              <a:pPr/>
              <a:t>‹#›</a:t>
            </a:fld>
            <a:endParaRPr lang="fi-FI" noProof="1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4" pos="5534" userDrawn="1">
          <p15:clr>
            <a:srgbClr val="FBAE40"/>
          </p15:clr>
        </p15:guide>
        <p15:guide id="5" orient="horz" pos="363" userDrawn="1">
          <p15:clr>
            <a:srgbClr val="FBAE40"/>
          </p15:clr>
        </p15:guide>
        <p15:guide id="6" pos="2795" userDrawn="1">
          <p15:clr>
            <a:srgbClr val="FBAE40"/>
          </p15:clr>
        </p15:guide>
        <p15:guide id="7" pos="2965" userDrawn="1">
          <p15:clr>
            <a:srgbClr val="FBAE40"/>
          </p15:clr>
        </p15:guide>
        <p15:guide id="8" pos="181" userDrawn="1">
          <p15:clr>
            <a:srgbClr val="FBAE40"/>
          </p15:clr>
        </p15:guide>
        <p15:guide id="9" orient="horz" pos="943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 Body slide - Black text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866740"/>
            <a:ext cx="2025396" cy="845820"/>
          </a:xfrm>
          <a:prstGeom prst="rect">
            <a:avLst/>
          </a:prstGeom>
        </p:spPr>
      </p:pic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710794" y="0"/>
            <a:ext cx="4433207" cy="571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baseline="0">
                <a:solidFill>
                  <a:schemeClr val="bg1">
                    <a:lumMod val="85000"/>
                    <a:alpha val="62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i-FI" noProof="1"/>
              <a:t>Click icon to add image</a:t>
            </a:r>
            <a:br>
              <a:rPr lang="fi-FI" noProof="1"/>
            </a:br>
            <a:br>
              <a:rPr lang="fi-FI" noProof="1"/>
            </a:br>
            <a:r>
              <a:rPr lang="fi-FI" noProof="1"/>
              <a:t>Fit the image to frame </a:t>
            </a:r>
            <a:br>
              <a:rPr lang="fi-FI" noProof="1"/>
            </a:br>
            <a:r>
              <a:rPr lang="fi-FI" noProof="1"/>
              <a:t>by choosing: </a:t>
            </a:r>
            <a:br>
              <a:rPr lang="fi-FI" noProof="1"/>
            </a:br>
            <a:r>
              <a:rPr lang="fi-FI" noProof="1"/>
              <a:t>crop&gt;fit / rajaa&gt;sovita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87339" y="1634675"/>
            <a:ext cx="4052221" cy="32505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2100" b="1" smtClean="0"/>
            </a:lvl1pPr>
            <a:lvl2pPr marL="342900" indent="0">
              <a:buFontTx/>
              <a:buNone/>
              <a:defRPr sz="2100"/>
            </a:lvl2pPr>
            <a:lvl3pPr marL="628650" indent="0">
              <a:buFontTx/>
              <a:buNone/>
              <a:defRPr sz="16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Your text here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287339" y="163856"/>
            <a:ext cx="4052221" cy="11571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4000" b="1" baseline="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Body slide title</a:t>
            </a:r>
          </a:p>
        </p:txBody>
      </p:sp>
      <p:sp>
        <p:nvSpPr>
          <p:cNvPr id="6" name="Päivämäärän paikkamerkki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fi-FI" noProof="1"/>
              <a:t>dd.mm.yyyy</a:t>
            </a:r>
          </a:p>
        </p:txBody>
      </p:sp>
      <p:sp>
        <p:nvSpPr>
          <p:cNvPr id="9" name="Alatunnisteen paikkamerkki 8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fi-FI" noProof="1"/>
              <a:t>Your text here</a:t>
            </a:r>
          </a:p>
        </p:txBody>
      </p:sp>
      <p:sp>
        <p:nvSpPr>
          <p:cNvPr id="10" name="Dian numeron paikkamerkki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8F7F04C-F568-F649-A2AE-EA61C66B69B4}" type="slidenum">
              <a:rPr lang="fi-FI" noProof="1" dirty="0" smtClean="0"/>
              <a:pPr/>
              <a:t>‹#›</a:t>
            </a:fld>
            <a:endParaRPr lang="fi-FI" noProof="1"/>
          </a:p>
        </p:txBody>
      </p:sp>
    </p:spTree>
    <p:extLst>
      <p:ext uri="{BB962C8B-B14F-4D97-AF65-F5344CB8AC3E}">
        <p14:creationId xmlns:p14="http://schemas.microsoft.com/office/powerpoint/2010/main" val="41065155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 Divider -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i-FI" sz="1013" noProof="1"/>
          </a:p>
        </p:txBody>
      </p:sp>
      <p:sp>
        <p:nvSpPr>
          <p:cNvPr id="6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710794" y="0"/>
            <a:ext cx="4433207" cy="5715000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="1" baseline="0">
                <a:solidFill>
                  <a:schemeClr val="bg1">
                    <a:alpha val="62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i-FI" noProof="1"/>
              <a:t>Click icon to add image.</a:t>
            </a:r>
            <a:br>
              <a:rPr lang="fi-FI" noProof="1"/>
            </a:br>
            <a:br>
              <a:rPr lang="fi-FI" noProof="1"/>
            </a:br>
            <a:r>
              <a:rPr lang="fi-FI" noProof="1"/>
              <a:t>Fit the image to frame </a:t>
            </a:r>
            <a:br>
              <a:rPr lang="fi-FI" noProof="1"/>
            </a:br>
            <a:r>
              <a:rPr lang="fi-FI" noProof="1"/>
              <a:t>by choosing: </a:t>
            </a:r>
            <a:br>
              <a:rPr lang="fi-FI" noProof="1"/>
            </a:br>
            <a:r>
              <a:rPr lang="fi-FI" noProof="1"/>
              <a:t>crop&gt;fit / rajaa&gt;sovita</a:t>
            </a:r>
          </a:p>
        </p:txBody>
      </p:sp>
      <p:pic>
        <p:nvPicPr>
          <p:cNvPr id="2" name="Kuva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852262"/>
            <a:ext cx="1983521" cy="862738"/>
          </a:xfrm>
          <a:prstGeom prst="rect">
            <a:avLst/>
          </a:prstGeom>
        </p:spPr>
      </p:pic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04E326D0-D397-4DCF-88BA-ADD90C3D5C3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 noProof="1"/>
              <a:t>dd.mm.yyyy</a:t>
            </a:r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0B124AD7-04E5-4E26-A7E3-6E499B81497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 noProof="1"/>
              <a:t>Your text here</a:t>
            </a:r>
          </a:p>
        </p:txBody>
      </p:sp>
      <p:sp>
        <p:nvSpPr>
          <p:cNvPr id="10" name="Dian numeron paikkamerkki 9">
            <a:extLst>
              <a:ext uri="{FF2B5EF4-FFF2-40B4-BE49-F238E27FC236}">
                <a16:creationId xmlns:a16="http://schemas.microsoft.com/office/drawing/2014/main" id="{439BEBFE-6A3C-4862-B3C0-DF2EC5E8CBF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F7F04C-F568-F649-A2AE-EA61C66B69B4}" type="slidenum">
              <a:rPr lang="fi-FI" noProof="1" dirty="0" smtClean="0"/>
              <a:pPr/>
              <a:t>‹#›</a:t>
            </a:fld>
            <a:endParaRPr lang="fi-FI" noProof="1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CC9C0A2-E518-4F61-BACC-25E3255118C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338" y="576793"/>
            <a:ext cx="4218160" cy="418620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3300" b="1">
                <a:solidFill>
                  <a:schemeClr val="bg1"/>
                </a:solidFill>
              </a:defRPr>
            </a:lvl1pPr>
          </a:lstStyle>
          <a:p>
            <a:r>
              <a:rPr lang="fi-FI" noProof="1"/>
              <a:t>Lorem ipsum dolor sit amet, consectetur adipiscing elit. Maecenas velit velit, consequat eget ullamcorper a, maximus ac ex.</a:t>
            </a:r>
          </a:p>
        </p:txBody>
      </p:sp>
    </p:spTree>
    <p:extLst>
      <p:ext uri="{BB962C8B-B14F-4D97-AF65-F5344CB8AC3E}">
        <p14:creationId xmlns:p14="http://schemas.microsoft.com/office/powerpoint/2010/main" val="3624160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066" y="0"/>
            <a:ext cx="9144000" cy="571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13" noProof="1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755651" y="1954917"/>
            <a:ext cx="7669159" cy="1502517"/>
          </a:xfrm>
          <a:prstGeom prst="rect">
            <a:avLst/>
          </a:prstGeom>
        </p:spPr>
        <p:txBody>
          <a:bodyPr lIns="0" r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 b="1" baseline="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Divider – Headline</a:t>
            </a:r>
          </a:p>
        </p:txBody>
      </p:sp>
      <p:pic>
        <p:nvPicPr>
          <p:cNvPr id="8" name="Kuva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852262"/>
            <a:ext cx="1983521" cy="862738"/>
          </a:xfrm>
          <a:prstGeom prst="rect">
            <a:avLst/>
          </a:prstGeom>
        </p:spPr>
      </p:pic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37C6C481-D72C-4B89-AA19-AC91EB21FEF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 noProof="1"/>
              <a:t>dd.mm.yyyy</a:t>
            </a:r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2A81A4FB-6563-4C02-8A9B-51D830F1EAB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 noProof="1"/>
              <a:t>Your text here</a:t>
            </a:r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1F6A7C93-158F-48BA-8E95-EC2109A4B4D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F7F04C-F568-F649-A2AE-EA61C66B69B4}" type="slidenum">
              <a:rPr lang="fi-FI" noProof="1" dirty="0" smtClean="0"/>
              <a:pPr/>
              <a:t>‹#›</a:t>
            </a:fld>
            <a:endParaRPr lang="fi-FI" noProof="1"/>
          </a:p>
        </p:txBody>
      </p:sp>
    </p:spTree>
    <p:extLst>
      <p:ext uri="{BB962C8B-B14F-4D97-AF65-F5344CB8AC3E}">
        <p14:creationId xmlns:p14="http://schemas.microsoft.com/office/powerpoint/2010/main" val="38035495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 Body slide -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869180"/>
            <a:ext cx="2025396" cy="845820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287339" y="156784"/>
            <a:ext cx="8497093" cy="1118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4000" b="1" baseline="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Body slide title </a:t>
            </a:r>
          </a:p>
        </p:txBody>
      </p:sp>
      <p:sp>
        <p:nvSpPr>
          <p:cNvPr id="6" name="Table Placeholder 12">
            <a:extLst>
              <a:ext uri="{FF2B5EF4-FFF2-40B4-BE49-F238E27FC236}">
                <a16:creationId xmlns:a16="http://schemas.microsoft.com/office/drawing/2014/main" id="{D90CC8CD-0F46-F240-AF4E-99DE2A9ECF91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287339" y="1467760"/>
            <a:ext cx="8497093" cy="34174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fi-FI" noProof="1"/>
              <a:t>Click icon to add table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D4CDEE4-AFAC-4BB1-B02E-FDE939F20D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678800" y="5387366"/>
            <a:ext cx="2057400" cy="1920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/>
                </a:solidFill>
              </a:defRPr>
            </a:lvl1pPr>
          </a:lstStyle>
          <a:p>
            <a:fld id="{28F7F04C-F568-F649-A2AE-EA61C66B69B4}" type="slidenum">
              <a:rPr lang="fi-FI" noProof="1" dirty="0" smtClean="0"/>
              <a:pPr/>
              <a:t>‹#›</a:t>
            </a:fld>
            <a:endParaRPr lang="fi-FI" noProof="1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2C686F0-0C1B-46BD-9DE7-A93BAA6AC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78800" y="5191934"/>
            <a:ext cx="2057400" cy="1954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/>
                </a:solidFill>
              </a:defRPr>
            </a:lvl1pPr>
          </a:lstStyle>
          <a:p>
            <a:r>
              <a:rPr lang="fi-FI" noProof="1"/>
              <a:t>dd.mm.yyyy</a:t>
            </a:r>
          </a:p>
        </p:txBody>
      </p:sp>
      <p:sp>
        <p:nvSpPr>
          <p:cNvPr id="9" name="Alatunnisteen paikkamerkki 1">
            <a:extLst>
              <a:ext uri="{FF2B5EF4-FFF2-40B4-BE49-F238E27FC236}">
                <a16:creationId xmlns:a16="http://schemas.microsoft.com/office/drawing/2014/main" id="{4338FCB4-9412-423F-84B9-91EDDBA25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388000"/>
            <a:ext cx="3086100" cy="19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r>
              <a:rPr lang="fi-FI" noProof="1"/>
              <a:t>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9205641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44" userDrawn="1">
          <p15:clr>
            <a:srgbClr val="FBAE40"/>
          </p15:clr>
        </p15:guide>
        <p15:guide id="4" pos="5534" userDrawn="1">
          <p15:clr>
            <a:srgbClr val="FBAE40"/>
          </p15:clr>
        </p15:guide>
        <p15:guide id="5" orient="horz" pos="363" userDrawn="1">
          <p15:clr>
            <a:srgbClr val="FBAE40"/>
          </p15:clr>
        </p15:guide>
        <p15:guide id="6" pos="2795" userDrawn="1">
          <p15:clr>
            <a:srgbClr val="FBAE40"/>
          </p15:clr>
        </p15:guide>
        <p15:guide id="7" pos="2965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. Body slide -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869180"/>
            <a:ext cx="2025396" cy="845820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287339" y="156784"/>
            <a:ext cx="8497093" cy="1118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4000" b="1" baseline="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i-FI" noProof="1"/>
              <a:t>Body slide title 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D4CDEE4-AFAC-4BB1-B02E-FDE939F20D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678800" y="5387366"/>
            <a:ext cx="2057400" cy="1920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/>
                </a:solidFill>
              </a:defRPr>
            </a:lvl1pPr>
          </a:lstStyle>
          <a:p>
            <a:fld id="{28F7F04C-F568-F649-A2AE-EA61C66B69B4}" type="slidenum">
              <a:rPr lang="fi-FI" noProof="1" dirty="0" smtClean="0"/>
              <a:pPr/>
              <a:t>‹#›</a:t>
            </a:fld>
            <a:endParaRPr lang="fi-FI" noProof="1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2C686F0-0C1B-46BD-9DE7-A93BAA6AC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78800" y="5191934"/>
            <a:ext cx="2057400" cy="1954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/>
                </a:solidFill>
              </a:defRPr>
            </a:lvl1pPr>
          </a:lstStyle>
          <a:p>
            <a:r>
              <a:rPr lang="fi-FI" noProof="1"/>
              <a:t>dd.mm.yyyy</a:t>
            </a:r>
          </a:p>
        </p:txBody>
      </p:sp>
      <p:sp>
        <p:nvSpPr>
          <p:cNvPr id="9" name="Alatunnisteen paikkamerkki 1">
            <a:extLst>
              <a:ext uri="{FF2B5EF4-FFF2-40B4-BE49-F238E27FC236}">
                <a16:creationId xmlns:a16="http://schemas.microsoft.com/office/drawing/2014/main" id="{4338FCB4-9412-423F-84B9-91EDDBA25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388000"/>
            <a:ext cx="3086100" cy="19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r>
              <a:rPr lang="fi-FI" noProof="1"/>
              <a:t>Your text here</a:t>
            </a:r>
          </a:p>
        </p:txBody>
      </p:sp>
      <p:sp>
        <p:nvSpPr>
          <p:cNvPr id="10" name="Chart Placeholder 2">
            <a:extLst>
              <a:ext uri="{FF2B5EF4-FFF2-40B4-BE49-F238E27FC236}">
                <a16:creationId xmlns:a16="http://schemas.microsoft.com/office/drawing/2014/main" id="{9A43A5F4-317D-47CA-AE82-2DA04D248DB0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287339" y="1467760"/>
            <a:ext cx="8497093" cy="3417430"/>
          </a:xfrm>
          <a:prstGeom prst="rect">
            <a:avLst/>
          </a:prstGeom>
        </p:spPr>
        <p:txBody>
          <a:bodyPr/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1">
                <a:solidFill>
                  <a:schemeClr val="tx1">
                    <a:alpha val="17000"/>
                  </a:schemeClr>
                </a:solidFill>
              </a:defRPr>
            </a:lvl1pPr>
          </a:lstStyle>
          <a:p>
            <a:r>
              <a:rPr lang="fi-FI" noProof="1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922712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44" userDrawn="1">
          <p15:clr>
            <a:srgbClr val="FBAE40"/>
          </p15:clr>
        </p15:guide>
        <p15:guide id="4" pos="5534" userDrawn="1">
          <p15:clr>
            <a:srgbClr val="FBAE40"/>
          </p15:clr>
        </p15:guide>
        <p15:guide id="5" orient="horz" pos="363" userDrawn="1">
          <p15:clr>
            <a:srgbClr val="FBAE40"/>
          </p15:clr>
        </p15:guide>
        <p15:guide id="6" pos="2795" userDrawn="1">
          <p15:clr>
            <a:srgbClr val="FBAE40"/>
          </p15:clr>
        </p15:guide>
        <p15:guide id="7" pos="296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78800" y="5387366"/>
            <a:ext cx="2057400" cy="1920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/>
                </a:solidFill>
              </a:defRPr>
            </a:lvl1pPr>
          </a:lstStyle>
          <a:p>
            <a:fld id="{28F7F04C-F568-F649-A2AE-EA61C66B69B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78800" y="5191934"/>
            <a:ext cx="2057400" cy="1954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/>
                </a:solidFill>
              </a:defRPr>
            </a:lvl1pPr>
          </a:lstStyle>
          <a:p>
            <a:r>
              <a:rPr lang="fi-FI" dirty="0" err="1"/>
              <a:t>dd.mm.yyyy</a:t>
            </a:r>
            <a:endParaRPr lang="en-US" dirty="0"/>
          </a:p>
        </p:txBody>
      </p:sp>
      <p:sp>
        <p:nvSpPr>
          <p:cNvPr id="2" name="Alatunnisteen paikkamerkki 1">
            <a:extLst>
              <a:ext uri="{FF2B5EF4-FFF2-40B4-BE49-F238E27FC236}">
                <a16:creationId xmlns:a16="http://schemas.microsoft.com/office/drawing/2014/main" id="{1C150BC1-EEBC-48B9-AEAE-962A54F46F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388000"/>
            <a:ext cx="3086100" cy="19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r>
              <a:rPr lang="fi-FI" dirty="0" err="1"/>
              <a:t>Your</a:t>
            </a:r>
            <a:r>
              <a:rPr lang="fi-FI" dirty="0"/>
              <a:t> text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3754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0" r:id="rId2"/>
    <p:sldLayoutId id="2147483704" r:id="rId3"/>
    <p:sldLayoutId id="2147483707" r:id="rId4"/>
    <p:sldLayoutId id="2147483694" r:id="rId5"/>
    <p:sldLayoutId id="2147483695" r:id="rId6"/>
    <p:sldLayoutId id="2147483702" r:id="rId7"/>
    <p:sldLayoutId id="2147483701" r:id="rId8"/>
    <p:sldLayoutId id="2147483708" r:id="rId9"/>
    <p:sldLayoutId id="2147483691" r:id="rId10"/>
    <p:sldLayoutId id="2147483699" r:id="rId11"/>
    <p:sldLayoutId id="2147483679" r:id="rId12"/>
    <p:sldLayoutId id="2147483709" r:id="rId13"/>
    <p:sldLayoutId id="2147483710" r:id="rId14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1" userDrawn="1">
          <p15:clr>
            <a:srgbClr val="F26B43"/>
          </p15:clr>
        </p15:guide>
        <p15:guide id="3" orient="horz" pos="36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paula.weller@aalto.fi" TargetMode="External"/><Relationship Id="rId2" Type="http://schemas.openxmlformats.org/officeDocument/2006/relationships/hyperlink" Target="mailto:fabricio.oliveira@aalto.fi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in paikkamerkki 3"/>
          <p:cNvSpPr>
            <a:spLocks noGrp="1"/>
          </p:cNvSpPr>
          <p:nvPr>
            <p:ph type="body" sz="half" idx="11"/>
          </p:nvPr>
        </p:nvSpPr>
        <p:spPr>
          <a:xfrm>
            <a:off x="431801" y="518800"/>
            <a:ext cx="7948556" cy="1355312"/>
          </a:xfrm>
        </p:spPr>
        <p:txBody>
          <a:bodyPr/>
          <a:lstStyle/>
          <a:p>
            <a:r>
              <a:rPr lang="fi-FI" dirty="0" err="1"/>
              <a:t>Stochastic</a:t>
            </a:r>
            <a:r>
              <a:rPr lang="fi-FI" dirty="0"/>
              <a:t> </a:t>
            </a:r>
            <a:r>
              <a:rPr lang="fi-FI" dirty="0" err="1"/>
              <a:t>programming</a:t>
            </a:r>
            <a:r>
              <a:rPr lang="fi-FI" dirty="0"/>
              <a:t> and </a:t>
            </a:r>
            <a:r>
              <a:rPr lang="fi-FI" dirty="0" err="1"/>
              <a:t>robust</a:t>
            </a:r>
            <a:r>
              <a:rPr lang="fi-FI" dirty="0"/>
              <a:t> </a:t>
            </a:r>
            <a:r>
              <a:rPr lang="fi-FI" dirty="0" err="1"/>
              <a:t>optimisation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half" idx="2"/>
          </p:nvPr>
        </p:nvSpPr>
        <p:spPr>
          <a:xfrm>
            <a:off x="431801" y="2721840"/>
            <a:ext cx="7998597" cy="557098"/>
          </a:xfrm>
        </p:spPr>
        <p:txBody>
          <a:bodyPr/>
          <a:lstStyle/>
          <a:p>
            <a:r>
              <a:rPr lang="fi-FI" dirty="0"/>
              <a:t>Prof. </a:t>
            </a:r>
            <a:r>
              <a:rPr lang="fi-FI" dirty="0" err="1"/>
              <a:t>Fabricio</a:t>
            </a:r>
            <a:r>
              <a:rPr lang="fi-FI" dirty="0"/>
              <a:t> </a:t>
            </a:r>
            <a:r>
              <a:rPr lang="fi-FI" dirty="0" err="1"/>
              <a:t>Oliveira</a:t>
            </a:r>
            <a:r>
              <a:rPr lang="fi-FI" dirty="0"/>
              <a:t> (MS/SCI)</a:t>
            </a:r>
          </a:p>
          <a:p>
            <a:r>
              <a:rPr lang="fi-FI" dirty="0" err="1"/>
              <a:t>Kick-off</a:t>
            </a:r>
            <a:r>
              <a:rPr lang="fi-FI" dirty="0"/>
              <a:t> session</a:t>
            </a:r>
          </a:p>
        </p:txBody>
      </p:sp>
      <p:sp>
        <p:nvSpPr>
          <p:cNvPr id="5" name="Tekstin paikkamerkki 4"/>
          <p:cNvSpPr>
            <a:spLocks noGrp="1"/>
          </p:cNvSpPr>
          <p:nvPr>
            <p:ph type="body" sz="half" idx="12"/>
          </p:nvPr>
        </p:nvSpPr>
        <p:spPr/>
        <p:txBody>
          <a:bodyPr/>
          <a:lstStyle/>
          <a:p>
            <a:r>
              <a:rPr lang="fi-FI" dirty="0"/>
              <a:t>EV-0017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44A8E0-E1E4-86BD-0D28-80DCA71A2846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r>
              <a:rPr lang="fi-FI" dirty="0"/>
              <a:t>06.09.2023</a:t>
            </a:r>
          </a:p>
          <a:p>
            <a:endParaRPr lang="en-FI" dirty="0"/>
          </a:p>
        </p:txBody>
      </p:sp>
      <p:cxnSp>
        <p:nvCxnSpPr>
          <p:cNvPr id="7" name="Suora yhdysviiva 6">
            <a:extLst>
              <a:ext uri="{FF2B5EF4-FFF2-40B4-BE49-F238E27FC236}">
                <a16:creationId xmlns:a16="http://schemas.microsoft.com/office/drawing/2014/main" id="{44D42085-CC57-854B-9151-3C66E83D17EE}"/>
              </a:ext>
            </a:extLst>
          </p:cNvPr>
          <p:cNvCxnSpPr/>
          <p:nvPr/>
        </p:nvCxnSpPr>
        <p:spPr>
          <a:xfrm>
            <a:off x="442399" y="1874112"/>
            <a:ext cx="379683" cy="0"/>
          </a:xfrm>
          <a:prstGeom prst="line">
            <a:avLst/>
          </a:prstGeom>
          <a:ln w="571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309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0EEF93-52D5-EED0-EDA9-C02248416FD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Seminars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116A4-958E-BB3F-6F3C-C6CB02712668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b="0" dirty="0"/>
              <a:t>You are expected to give a presentations </a:t>
            </a:r>
            <a:r>
              <a:rPr lang="en-FI" dirty="0"/>
              <a:t>on a paper of your choice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b="0" dirty="0"/>
              <a:t>Learning based to a large extent on the classroom discussion </a:t>
            </a:r>
          </a:p>
          <a:p>
            <a:r>
              <a:rPr lang="en-FI" dirty="0"/>
              <a:t>Format: conference presentation: </a:t>
            </a:r>
            <a:r>
              <a:rPr lang="en-FI" dirty="0">
                <a:solidFill>
                  <a:srgbClr val="C00000"/>
                </a:solidFill>
              </a:rPr>
              <a:t>25 + 5 minutes</a:t>
            </a:r>
            <a:r>
              <a:rPr lang="en-FI" b="0" dirty="0"/>
              <a:t> </a:t>
            </a:r>
          </a:p>
          <a:p>
            <a:pPr marL="1041352" lvl="1" indent="-342900"/>
            <a:r>
              <a:rPr lang="en-FI" sz="2000" dirty="0"/>
              <a:t>Use slides (+ whiteboard if you wish)</a:t>
            </a:r>
          </a:p>
          <a:p>
            <a:pPr marL="1041352" lvl="1" indent="-342900"/>
            <a:r>
              <a:rPr lang="en-FI" sz="2000" dirty="0"/>
              <a:t>Practice a few times beforehand to control time</a:t>
            </a:r>
          </a:p>
          <a:p>
            <a:pPr marL="1041352" lvl="1" indent="-342900"/>
            <a:r>
              <a:rPr lang="en-FI" sz="2000" dirty="0"/>
              <a:t>Some time control tips:</a:t>
            </a:r>
          </a:p>
          <a:p>
            <a:pPr marL="894230" lvl="2" indent="0">
              <a:buNone/>
            </a:pPr>
            <a:r>
              <a:rPr lang="en-FI" sz="1600" dirty="0"/>
              <a:t>- Number slides (e.g., 2/25 – current slide/total slides)</a:t>
            </a:r>
          </a:p>
          <a:p>
            <a:pPr marL="894230" lvl="2" indent="0">
              <a:buNone/>
            </a:pPr>
            <a:r>
              <a:rPr lang="en-FI" sz="1600" dirty="0"/>
              <a:t>- Break presentation in sections and know your target time stamps</a:t>
            </a:r>
          </a:p>
          <a:p>
            <a:r>
              <a:rPr lang="en-FI" dirty="0"/>
              <a:t>Language: English</a:t>
            </a:r>
          </a:p>
          <a:p>
            <a:endParaRPr lang="en-FI" b="0" dirty="0"/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356764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9D03DD-DE3E-545D-9F8B-D480780272FC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Projects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9D53-0387-362E-F79D-DF473D5E0ECB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FI" dirty="0"/>
              <a:t>You are also expected to develop a practical application project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dirty="0"/>
              <a:t>Main requirement: </a:t>
            </a:r>
            <a:r>
              <a:rPr lang="en-FI" b="0" dirty="0"/>
              <a:t>employ one or more of the ideas discussed in the lectures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dirty="0"/>
              <a:t>Topic of your choosing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dirty="0"/>
              <a:t>Deliverables: oral </a:t>
            </a:r>
            <a:r>
              <a:rPr lang="en-FI" b="0" dirty="0"/>
              <a:t>presentation,</a:t>
            </a:r>
            <a:r>
              <a:rPr lang="en-FI" dirty="0"/>
              <a:t> </a:t>
            </a:r>
            <a:r>
              <a:rPr lang="en-FI" b="0" dirty="0"/>
              <a:t>slides, and code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2141D-7098-E05F-CCF8-751AC570182E}"/>
              </a:ext>
            </a:extLst>
          </p:cNvPr>
          <p:cNvSpPr>
            <a:spLocks noGrp="1"/>
          </p:cNvSpPr>
          <p:nvPr>
            <p:ph type="body" sz="half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FI" dirty="0"/>
              <a:t>Ideas</a:t>
            </a:r>
          </a:p>
          <a:p>
            <a:pPr marL="685800"/>
            <a:r>
              <a:rPr lang="en-GB" sz="2000" b="0" dirty="0"/>
              <a:t>Choose a </a:t>
            </a:r>
            <a:r>
              <a:rPr lang="en-GB" sz="2000" dirty="0"/>
              <a:t>textbook problem</a:t>
            </a:r>
            <a:r>
              <a:rPr lang="en-GB" sz="2000" b="0" dirty="0"/>
              <a:t> and develop a version of it under uncertainty</a:t>
            </a:r>
          </a:p>
          <a:p>
            <a:pPr marL="685800"/>
            <a:r>
              <a:rPr lang="en-GB" sz="2000" b="0" dirty="0"/>
              <a:t>Apply seen techniques to a </a:t>
            </a:r>
            <a:r>
              <a:rPr lang="en-GB" sz="2000" dirty="0"/>
              <a:t>problem of your own choice </a:t>
            </a:r>
          </a:p>
          <a:p>
            <a:pPr marL="685800"/>
            <a:r>
              <a:rPr lang="en-GB" sz="2000" dirty="0"/>
              <a:t>Replicate</a:t>
            </a:r>
            <a:r>
              <a:rPr lang="en-GB" sz="2000" b="0" dirty="0"/>
              <a:t>/extend computational experiments from a article (can be, e.g., the same presented) </a:t>
            </a:r>
            <a:r>
              <a:rPr lang="en-FI" sz="2000" b="0" dirty="0"/>
              <a:t> </a:t>
            </a:r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1660564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43F240-93B2-7DA3-7AC2-A4250D3E6E7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sz="4400" dirty="0"/>
              <a:t>Course</a:t>
            </a:r>
            <a:r>
              <a:rPr lang="en-FI" dirty="0"/>
              <a:t> assessment</a:t>
            </a:r>
          </a:p>
        </p:txBody>
      </p:sp>
    </p:spTree>
    <p:extLst>
      <p:ext uri="{BB962C8B-B14F-4D97-AF65-F5344CB8AC3E}">
        <p14:creationId xmlns:p14="http://schemas.microsoft.com/office/powerpoint/2010/main" val="890277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803D5D-2EEF-6529-12E0-5D265834C8B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Grading principles</a:t>
            </a:r>
          </a:p>
          <a:p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53B2F-FDC0-5294-F63D-719FFA2E7502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dirty="0"/>
              <a:t>Participation: 20pt           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dirty="0"/>
              <a:t>Proportional to attendance</a:t>
            </a:r>
          </a:p>
          <a:p>
            <a:pPr marL="971550" lvl="1" indent="-342900"/>
            <a:r>
              <a:rPr lang="en-GB" dirty="0"/>
              <a:t>P</a:t>
            </a:r>
            <a:r>
              <a:rPr lang="en-FI" dirty="0"/>
              <a:t>resent 80% (8/10) of contact sessions = 20pt</a:t>
            </a:r>
          </a:p>
          <a:p>
            <a:pPr marL="971550" lvl="1" indent="-342900"/>
            <a:r>
              <a:rPr lang="en-FI" dirty="0"/>
              <a:t>Otherwise proportional</a:t>
            </a:r>
          </a:p>
          <a:p>
            <a:r>
              <a:rPr lang="en-FI" dirty="0"/>
              <a:t>Research paper presentation: 30pt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b="0" dirty="0"/>
              <a:t>Presentations anonymously graded by peers (1-5)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b="0" dirty="0"/>
              <a:t>Average of peer grades x 6.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FI" b="0" dirty="0"/>
          </a:p>
        </p:txBody>
      </p:sp>
    </p:spTree>
    <p:extLst>
      <p:ext uri="{BB962C8B-B14F-4D97-AF65-F5344CB8AC3E}">
        <p14:creationId xmlns:p14="http://schemas.microsoft.com/office/powerpoint/2010/main" val="1510765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803D5D-2EEF-6529-12E0-5D265834C8B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Grading principles</a:t>
            </a:r>
          </a:p>
          <a:p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53B2F-FDC0-5294-F63D-719FFA2E7502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dirty="0"/>
              <a:t>Project: 50pt (graded by me)              </a:t>
            </a:r>
          </a:p>
          <a:p>
            <a:r>
              <a:rPr lang="en-US" dirty="0"/>
              <a:t>Criteria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Appropriate choice of techniques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Depth of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Main conclusions</a:t>
            </a:r>
          </a:p>
          <a:p>
            <a:pPr marL="342900" indent="-342900"/>
            <a:r>
              <a:rPr lang="en-US" dirty="0"/>
              <a:t>Presentation should cover in </a:t>
            </a:r>
            <a:r>
              <a:rPr lang="en-FI" dirty="0">
                <a:solidFill>
                  <a:srgbClr val="C00000"/>
                </a:solidFill>
              </a:rPr>
              <a:t>25 + 5 minutes</a:t>
            </a:r>
            <a:r>
              <a:rPr lang="en-US" dirty="0"/>
              <a:t>:  </a:t>
            </a:r>
            <a:endParaRPr lang="en-FI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b="0" dirty="0"/>
              <a:t>Project scope and hypotheses (research question)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b="0" dirty="0"/>
              <a:t>Main conclusions (supported by numeric evidence)</a:t>
            </a:r>
          </a:p>
        </p:txBody>
      </p:sp>
    </p:spTree>
    <p:extLst>
      <p:ext uri="{BB962C8B-B14F-4D97-AF65-F5344CB8AC3E}">
        <p14:creationId xmlns:p14="http://schemas.microsoft.com/office/powerpoint/2010/main" val="3724589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43F240-93B2-7DA3-7AC2-A4250D3E6E7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sz="4400" dirty="0"/>
              <a:t>Set</a:t>
            </a:r>
            <a:r>
              <a:rPr lang="en-FI" dirty="0"/>
              <a:t> the dates</a:t>
            </a:r>
          </a:p>
        </p:txBody>
      </p:sp>
    </p:spTree>
    <p:extLst>
      <p:ext uri="{BB962C8B-B14F-4D97-AF65-F5344CB8AC3E}">
        <p14:creationId xmlns:p14="http://schemas.microsoft.com/office/powerpoint/2010/main" val="2536506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E8D7A-E907-65F5-2C85-FE9FC5DA5824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Important dates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B1C6D1-4604-7212-76FD-FC66DEA900D3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292329" y="997527"/>
            <a:ext cx="8492897" cy="3895359"/>
          </a:xfrm>
        </p:spPr>
        <p:txBody>
          <a:bodyPr/>
          <a:lstStyle/>
          <a:p>
            <a:r>
              <a:rPr lang="en-FI" dirty="0"/>
              <a:t>Choice of paper for seminar part: Friday </a:t>
            </a:r>
            <a:r>
              <a:rPr lang="en-FI" dirty="0">
                <a:solidFill>
                  <a:srgbClr val="FF0000"/>
                </a:solidFill>
              </a:rPr>
              <a:t>13.10.2023</a:t>
            </a:r>
          </a:p>
          <a:p>
            <a:r>
              <a:rPr lang="en-FI" dirty="0"/>
              <a:t>Definition of project topic: Friday </a:t>
            </a:r>
            <a:r>
              <a:rPr lang="en-FI" dirty="0">
                <a:solidFill>
                  <a:srgbClr val="FF0000"/>
                </a:solidFill>
              </a:rPr>
              <a:t>03.11.2023</a:t>
            </a:r>
          </a:p>
          <a:p>
            <a:endParaRPr lang="en-FI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5010EED-5DE9-5C6E-1FA0-8FF371DA1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3125367"/>
              </p:ext>
            </p:extLst>
          </p:nvPr>
        </p:nvGraphicFramePr>
        <p:xfrm>
          <a:off x="358774" y="2136706"/>
          <a:ext cx="3904212" cy="258076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301404">
                  <a:extLst>
                    <a:ext uri="{9D8B030D-6E8A-4147-A177-3AD203B41FA5}">
                      <a16:colId xmlns:a16="http://schemas.microsoft.com/office/drawing/2014/main" val="2322144310"/>
                    </a:ext>
                  </a:extLst>
                </a:gridCol>
                <a:gridCol w="1301404">
                  <a:extLst>
                    <a:ext uri="{9D8B030D-6E8A-4147-A177-3AD203B41FA5}">
                      <a16:colId xmlns:a16="http://schemas.microsoft.com/office/drawing/2014/main" val="464953376"/>
                    </a:ext>
                  </a:extLst>
                </a:gridCol>
                <a:gridCol w="1301404">
                  <a:extLst>
                    <a:ext uri="{9D8B030D-6E8A-4147-A177-3AD203B41FA5}">
                      <a16:colId xmlns:a16="http://schemas.microsoft.com/office/drawing/2014/main" val="3431847091"/>
                    </a:ext>
                  </a:extLst>
                </a:gridCol>
              </a:tblGrid>
              <a:tr h="429722">
                <a:tc gridSpan="3">
                  <a:txBody>
                    <a:bodyPr/>
                    <a:lstStyle/>
                    <a:p>
                      <a:pPr algn="ctr"/>
                      <a:r>
                        <a:rPr lang="en-FI" dirty="0"/>
                        <a:t>Seminar presentations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FI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FI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2824092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pPr algn="ctr"/>
                      <a:r>
                        <a:rPr lang="en-FI" b="1" dirty="0"/>
                        <a:t>25.10.2023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FI" b="1" dirty="0"/>
                        <a:t>01.11.2023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FI" b="1" dirty="0"/>
                        <a:t>(08.11.2023)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0462887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833907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endParaRPr lang="en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46583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71818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20886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E40A5CF-98DF-90B5-0963-4A74665A63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97958"/>
              </p:ext>
            </p:extLst>
          </p:nvPr>
        </p:nvGraphicFramePr>
        <p:xfrm>
          <a:off x="4881014" y="2108165"/>
          <a:ext cx="3904212" cy="258076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301404">
                  <a:extLst>
                    <a:ext uri="{9D8B030D-6E8A-4147-A177-3AD203B41FA5}">
                      <a16:colId xmlns:a16="http://schemas.microsoft.com/office/drawing/2014/main" val="2322144310"/>
                    </a:ext>
                  </a:extLst>
                </a:gridCol>
                <a:gridCol w="1301404">
                  <a:extLst>
                    <a:ext uri="{9D8B030D-6E8A-4147-A177-3AD203B41FA5}">
                      <a16:colId xmlns:a16="http://schemas.microsoft.com/office/drawing/2014/main" val="464953376"/>
                    </a:ext>
                  </a:extLst>
                </a:gridCol>
                <a:gridCol w="1301404">
                  <a:extLst>
                    <a:ext uri="{9D8B030D-6E8A-4147-A177-3AD203B41FA5}">
                      <a16:colId xmlns:a16="http://schemas.microsoft.com/office/drawing/2014/main" val="3431847091"/>
                    </a:ext>
                  </a:extLst>
                </a:gridCol>
              </a:tblGrid>
              <a:tr h="429722">
                <a:tc gridSpan="3">
                  <a:txBody>
                    <a:bodyPr/>
                    <a:lstStyle/>
                    <a:p>
                      <a:pPr algn="ctr"/>
                      <a:r>
                        <a:rPr lang="en-FI" dirty="0"/>
                        <a:t>Project presentations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FI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FI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2824092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pPr algn="ctr"/>
                      <a:r>
                        <a:rPr lang="en-FI" b="1" dirty="0"/>
                        <a:t>15.11.2023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FI" b="1" dirty="0"/>
                        <a:t>22.11.2023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FI" b="1" dirty="0"/>
                        <a:t>(29.11.2023)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0462887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833907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endParaRPr lang="en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46583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71818"/>
                  </a:ext>
                </a:extLst>
              </a:tr>
              <a:tr h="430209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93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9313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43F240-93B2-7DA3-7AC2-A4250D3E6E7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sz="4400" dirty="0"/>
              <a:t>L</a:t>
            </a:r>
            <a:r>
              <a:rPr lang="en-GB" sz="4400" dirty="0"/>
              <a:t>e</a:t>
            </a:r>
            <a:r>
              <a:rPr lang="en-FI" sz="4400" dirty="0"/>
              <a:t>ctures content</a:t>
            </a:r>
          </a:p>
        </p:txBody>
      </p:sp>
    </p:spTree>
    <p:extLst>
      <p:ext uri="{BB962C8B-B14F-4D97-AF65-F5344CB8AC3E}">
        <p14:creationId xmlns:p14="http://schemas.microsoft.com/office/powerpoint/2010/main" val="864842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Mathematical programming-based methods are not able to explicitly consider uncertainty in their evaluations."/>
          <p:cNvSpPr txBox="1">
            <a:spLocks noGrp="1"/>
          </p:cNvSpPr>
          <p:nvPr>
            <p:ph type="body" sz="half" idx="10"/>
          </p:nvPr>
        </p:nvSpPr>
        <p:spPr>
          <a:xfrm>
            <a:off x="292329" y="203906"/>
            <a:ext cx="8492897" cy="1110638"/>
          </a:xfrm>
        </p:spPr>
        <p:txBody>
          <a:bodyPr/>
          <a:lstStyle/>
          <a:p>
            <a:r>
              <a:rPr lang="en-GB" dirty="0"/>
              <a:t>Optimisation under uncertainty </a:t>
            </a:r>
          </a:p>
          <a:p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E1EEA45-2D64-D582-F843-3522956DE1FC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GB" dirty="0"/>
              <a:t>Mathematical programming-based methods are </a:t>
            </a:r>
            <a:r>
              <a:rPr lang="en-GB" i="1" dirty="0"/>
              <a:t>not able to explicitly consider uncertainty </a:t>
            </a:r>
            <a:r>
              <a:rPr lang="en-GB" dirty="0"/>
              <a:t>in their evaluations.</a:t>
            </a:r>
          </a:p>
          <a:p>
            <a:endParaRPr lang="en-FI" dirty="0"/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14"/>
          </p:nvPr>
        </p:nvSpPr>
        <p:spPr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lang="en-FI"/>
              <a:pPr/>
              <a:t>18</a:t>
            </a:fld>
            <a:endParaRPr lang="en-FI"/>
          </a:p>
        </p:txBody>
      </p:sp>
      <p:sp>
        <p:nvSpPr>
          <p:cNvPr id="94" name="Rectangle"/>
          <p:cNvSpPr/>
          <p:nvPr/>
        </p:nvSpPr>
        <p:spPr>
          <a:xfrm>
            <a:off x="1830202" y="2761429"/>
            <a:ext cx="1599374" cy="349604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00AB6F"/>
            </a:solidFill>
            <a:prstDash val="solid"/>
            <a:round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95" name="Rectangle"/>
          <p:cNvSpPr/>
          <p:nvPr/>
        </p:nvSpPr>
        <p:spPr>
          <a:xfrm>
            <a:off x="1830202" y="3280599"/>
            <a:ext cx="1599374" cy="349605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00AB6F"/>
            </a:solidFill>
            <a:prstDash val="solid"/>
            <a:round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96" name="Rectangle"/>
          <p:cNvSpPr/>
          <p:nvPr/>
        </p:nvSpPr>
        <p:spPr>
          <a:xfrm>
            <a:off x="1830202" y="4062029"/>
            <a:ext cx="1599374" cy="349605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00AB6F"/>
            </a:solidFill>
            <a:prstDash val="solid"/>
            <a:round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pic>
        <p:nvPicPr>
          <p:cNvPr id="9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678" y="2805958"/>
            <a:ext cx="1514423" cy="26054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678" y="3325128"/>
            <a:ext cx="1514423" cy="26054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9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826" y="4106558"/>
            <a:ext cx="1612127" cy="26054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0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5462" y="3737263"/>
            <a:ext cx="48854" cy="244263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101" name="Rectangle"/>
          <p:cNvSpPr/>
          <p:nvPr/>
        </p:nvSpPr>
        <p:spPr>
          <a:xfrm>
            <a:off x="4433202" y="3047591"/>
            <a:ext cx="1599374" cy="1190157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00AB6F"/>
            </a:solidFill>
            <a:prstDash val="solid"/>
            <a:round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pic>
        <p:nvPicPr>
          <p:cNvPr id="102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81524" y="3105293"/>
            <a:ext cx="1302729" cy="1074753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3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9918" y="2805958"/>
            <a:ext cx="227978" cy="26054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4" name="Image" descr="Imag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23832" y="3321310"/>
            <a:ext cx="227979" cy="26054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5" name="Image" descr="Image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99576" y="4106558"/>
            <a:ext cx="260546" cy="26054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106" name="Rectangle"/>
          <p:cNvSpPr/>
          <p:nvPr/>
        </p:nvSpPr>
        <p:spPr>
          <a:xfrm>
            <a:off x="6951554" y="2761429"/>
            <a:ext cx="364707" cy="349604"/>
          </a:xfrm>
          <a:prstGeom prst="rect">
            <a:avLst/>
          </a:prstGeom>
          <a:noFill/>
          <a:ln w="25400" cap="flat">
            <a:solidFill>
              <a:srgbClr val="00AB6F"/>
            </a:solidFill>
            <a:prstDash val="solid"/>
            <a:round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107" name="Rectangle"/>
          <p:cNvSpPr/>
          <p:nvPr/>
        </p:nvSpPr>
        <p:spPr>
          <a:xfrm>
            <a:off x="6955468" y="3276780"/>
            <a:ext cx="364707" cy="349605"/>
          </a:xfrm>
          <a:prstGeom prst="rect">
            <a:avLst/>
          </a:prstGeom>
          <a:noFill/>
          <a:ln w="25400" cap="flat">
            <a:solidFill>
              <a:srgbClr val="00AB6F"/>
            </a:solidFill>
            <a:prstDash val="solid"/>
            <a:round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108" name="Rectangle"/>
          <p:cNvSpPr/>
          <p:nvPr/>
        </p:nvSpPr>
        <p:spPr>
          <a:xfrm>
            <a:off x="6947495" y="4062029"/>
            <a:ext cx="364708" cy="349605"/>
          </a:xfrm>
          <a:prstGeom prst="rect">
            <a:avLst/>
          </a:prstGeom>
          <a:noFill/>
          <a:ln w="25400" cap="flat">
            <a:solidFill>
              <a:srgbClr val="00AB6F"/>
            </a:solidFill>
            <a:prstDash val="solid"/>
            <a:round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109" name="Line"/>
          <p:cNvSpPr/>
          <p:nvPr/>
        </p:nvSpPr>
        <p:spPr>
          <a:xfrm flipV="1">
            <a:off x="6023071" y="2939110"/>
            <a:ext cx="909860" cy="463550"/>
          </a:xfrm>
          <a:prstGeom prst="line">
            <a:avLst/>
          </a:prstGeom>
          <a:noFill/>
          <a:ln w="25400" cap="flat">
            <a:solidFill>
              <a:srgbClr val="00AB6F"/>
            </a:solidFill>
            <a:prstDash val="solid"/>
            <a:round/>
            <a:tailEnd type="triangle" w="med" len="med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110" name="Line"/>
          <p:cNvSpPr/>
          <p:nvPr/>
        </p:nvSpPr>
        <p:spPr>
          <a:xfrm flipV="1">
            <a:off x="6021262" y="3451705"/>
            <a:ext cx="908296" cy="175341"/>
          </a:xfrm>
          <a:prstGeom prst="line">
            <a:avLst/>
          </a:prstGeom>
          <a:noFill/>
          <a:ln w="25400" cap="flat">
            <a:solidFill>
              <a:srgbClr val="00AB6F"/>
            </a:solidFill>
            <a:prstDash val="solid"/>
            <a:round/>
            <a:tailEnd type="triangle" w="med" len="med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111" name="Line"/>
          <p:cNvSpPr/>
          <p:nvPr/>
        </p:nvSpPr>
        <p:spPr>
          <a:xfrm>
            <a:off x="6020619" y="3863674"/>
            <a:ext cx="902282" cy="367574"/>
          </a:xfrm>
          <a:prstGeom prst="line">
            <a:avLst/>
          </a:prstGeom>
          <a:noFill/>
          <a:ln w="25400" cap="flat">
            <a:solidFill>
              <a:srgbClr val="00AB6F"/>
            </a:solidFill>
            <a:prstDash val="solid"/>
            <a:round/>
            <a:tailEnd type="triangle" w="med" len="med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112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9481" y="3720979"/>
            <a:ext cx="48853" cy="244263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113" name="Line"/>
          <p:cNvSpPr/>
          <p:nvPr/>
        </p:nvSpPr>
        <p:spPr>
          <a:xfrm>
            <a:off x="3421054" y="2931787"/>
            <a:ext cx="993316" cy="442827"/>
          </a:xfrm>
          <a:prstGeom prst="line">
            <a:avLst/>
          </a:prstGeom>
          <a:noFill/>
          <a:ln w="25400" cap="flat">
            <a:solidFill>
              <a:srgbClr val="00AB6F"/>
            </a:solidFill>
            <a:prstDash val="solid"/>
            <a:round/>
            <a:tailEnd type="triangle" w="med" len="med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114" name="Line"/>
          <p:cNvSpPr/>
          <p:nvPr/>
        </p:nvSpPr>
        <p:spPr>
          <a:xfrm>
            <a:off x="3442350" y="3469933"/>
            <a:ext cx="961096" cy="191561"/>
          </a:xfrm>
          <a:prstGeom prst="line">
            <a:avLst/>
          </a:prstGeom>
          <a:noFill/>
          <a:ln w="25400" cap="flat">
            <a:solidFill>
              <a:srgbClr val="00AB6F"/>
            </a:solidFill>
            <a:prstDash val="solid"/>
            <a:round/>
            <a:tailEnd type="triangle" w="med" len="med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115" name="Line"/>
          <p:cNvSpPr/>
          <p:nvPr/>
        </p:nvSpPr>
        <p:spPr>
          <a:xfrm flipV="1">
            <a:off x="3445657" y="3903434"/>
            <a:ext cx="956071" cy="347342"/>
          </a:xfrm>
          <a:prstGeom prst="line">
            <a:avLst/>
          </a:prstGeom>
          <a:noFill/>
          <a:ln w="25400" cap="flat">
            <a:solidFill>
              <a:srgbClr val="00AB6F"/>
            </a:solidFill>
            <a:prstDash val="solid"/>
            <a:round/>
            <a:tailEnd type="triangle" w="med" len="med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  <p:bldP spid="96" grpId="0" animBg="1"/>
      <p:bldP spid="107" grpId="0" animBg="1"/>
      <p:bldP spid="108" grpId="0" animBg="1"/>
      <p:bldP spid="110" grpId="0" animBg="1"/>
      <p:bldP spid="111" grpId="0" animBg="1"/>
      <p:bldP spid="114" grpId="0" animBg="1"/>
      <p:bldP spid="1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o be useful, a unique strategy must be defined beforehand for meaningful decision making."/>
          <p:cNvSpPr txBox="1">
            <a:spLocks noGrp="1"/>
          </p:cNvSpPr>
          <p:nvPr>
            <p:ph type="body" sz="half" idx="10"/>
          </p:nvPr>
        </p:nvSpPr>
        <p:spPr>
          <a:xfrm>
            <a:off x="292329" y="165100"/>
            <a:ext cx="8492897" cy="1110638"/>
          </a:xfrm>
          <a:prstGeom prst="rect">
            <a:avLst/>
          </a:prstGeom>
        </p:spPr>
        <p:txBody>
          <a:bodyPr/>
          <a:lstStyle/>
          <a:p>
            <a:r>
              <a:rPr lang="en-GB" sz="4000" dirty="0"/>
              <a:t>Optimisation under uncertainty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2466D-8369-EA61-8709-2D431B90346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GB" dirty="0"/>
              <a:t>To be useful, a unique strategy must be defined </a:t>
            </a:r>
            <a:r>
              <a:rPr lang="en-GB" b="1" i="1" dirty="0">
                <a:solidFill>
                  <a:schemeClr val="accent1"/>
                </a:solidFill>
              </a:rPr>
              <a:t>beforehand</a:t>
            </a:r>
            <a:r>
              <a:rPr lang="en-GB" dirty="0"/>
              <a:t> for meaningful decision making.</a:t>
            </a:r>
          </a:p>
          <a:p>
            <a:endParaRPr lang="en-FI" dirty="0"/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123" name="Redraw"/>
          <p:cNvSpPr txBox="1"/>
          <p:nvPr/>
        </p:nvSpPr>
        <p:spPr>
          <a:xfrm>
            <a:off x="5194918" y="3158966"/>
            <a:ext cx="838474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>
                <a:solidFill>
                  <a:srgbClr val="F04141"/>
                </a:solidFill>
              </a:defRPr>
            </a:lvl1pPr>
          </a:lstStyle>
          <a:p>
            <a:r>
              <a:t>Redraw</a:t>
            </a:r>
          </a:p>
        </p:txBody>
      </p:sp>
      <p:sp>
        <p:nvSpPr>
          <p:cNvPr id="124" name="Rectangle"/>
          <p:cNvSpPr/>
          <p:nvPr/>
        </p:nvSpPr>
        <p:spPr>
          <a:xfrm>
            <a:off x="2161096" y="2744803"/>
            <a:ext cx="1599373" cy="349605"/>
          </a:xfrm>
          <a:prstGeom prst="rect">
            <a:avLst/>
          </a:prstGeom>
          <a:solidFill>
            <a:srgbClr val="FFFFFF"/>
          </a:solidFill>
          <a:ln w="25400">
            <a:solidFill>
              <a:srgbClr val="00AB6F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5" name="Rectangle"/>
          <p:cNvSpPr/>
          <p:nvPr/>
        </p:nvSpPr>
        <p:spPr>
          <a:xfrm>
            <a:off x="2161096" y="3263974"/>
            <a:ext cx="1599373" cy="349605"/>
          </a:xfrm>
          <a:prstGeom prst="rect">
            <a:avLst/>
          </a:prstGeom>
          <a:solidFill>
            <a:srgbClr val="FFFFFF"/>
          </a:solidFill>
          <a:ln w="25400">
            <a:solidFill>
              <a:srgbClr val="00AB6F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6" name="Rectangle"/>
          <p:cNvSpPr/>
          <p:nvPr/>
        </p:nvSpPr>
        <p:spPr>
          <a:xfrm>
            <a:off x="2161096" y="4045402"/>
            <a:ext cx="1599373" cy="349605"/>
          </a:xfrm>
          <a:prstGeom prst="rect">
            <a:avLst/>
          </a:prstGeom>
          <a:solidFill>
            <a:srgbClr val="FFFFFF"/>
          </a:solidFill>
          <a:ln w="25400">
            <a:solidFill>
              <a:srgbClr val="00AB6F"/>
            </a:solidFill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571" y="2789332"/>
            <a:ext cx="1514423" cy="2605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3571" y="3308503"/>
            <a:ext cx="1514423" cy="2605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4719" y="4089931"/>
            <a:ext cx="1612127" cy="2605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6356" y="3720637"/>
            <a:ext cx="48853" cy="244262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Rectangle"/>
          <p:cNvSpPr/>
          <p:nvPr/>
        </p:nvSpPr>
        <p:spPr>
          <a:xfrm>
            <a:off x="4764095" y="3030965"/>
            <a:ext cx="1599373" cy="1190157"/>
          </a:xfrm>
          <a:prstGeom prst="rect">
            <a:avLst/>
          </a:prstGeom>
          <a:solidFill>
            <a:srgbClr val="FFFFFF"/>
          </a:solidFill>
          <a:ln w="25400">
            <a:solidFill>
              <a:srgbClr val="00AB6F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2" name="Rectangle"/>
          <p:cNvSpPr/>
          <p:nvPr/>
        </p:nvSpPr>
        <p:spPr>
          <a:xfrm>
            <a:off x="7280009" y="3451241"/>
            <a:ext cx="364708" cy="349605"/>
          </a:xfrm>
          <a:prstGeom prst="rect">
            <a:avLst/>
          </a:prstGeom>
          <a:ln w="25400">
            <a:solidFill>
              <a:srgbClr val="00AB6F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" name="Line"/>
          <p:cNvSpPr/>
          <p:nvPr/>
        </p:nvSpPr>
        <p:spPr>
          <a:xfrm>
            <a:off x="6352154" y="3610420"/>
            <a:ext cx="889793" cy="1"/>
          </a:xfrm>
          <a:prstGeom prst="line">
            <a:avLst/>
          </a:prstGeom>
          <a:ln w="25400">
            <a:solidFill>
              <a:srgbClr val="00AB6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4" name="Line"/>
          <p:cNvSpPr/>
          <p:nvPr/>
        </p:nvSpPr>
        <p:spPr>
          <a:xfrm>
            <a:off x="3751947" y="2915162"/>
            <a:ext cx="993316" cy="442826"/>
          </a:xfrm>
          <a:prstGeom prst="line">
            <a:avLst/>
          </a:prstGeom>
          <a:ln w="25400">
            <a:solidFill>
              <a:srgbClr val="00AB6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5" name="Line"/>
          <p:cNvSpPr/>
          <p:nvPr/>
        </p:nvSpPr>
        <p:spPr>
          <a:xfrm>
            <a:off x="3773242" y="3453307"/>
            <a:ext cx="961096" cy="191562"/>
          </a:xfrm>
          <a:prstGeom prst="line">
            <a:avLst/>
          </a:prstGeom>
          <a:ln w="25400">
            <a:solidFill>
              <a:srgbClr val="00AB6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6" name="Line"/>
          <p:cNvSpPr/>
          <p:nvPr/>
        </p:nvSpPr>
        <p:spPr>
          <a:xfrm flipV="1">
            <a:off x="3776550" y="3886807"/>
            <a:ext cx="956071" cy="347343"/>
          </a:xfrm>
          <a:prstGeom prst="line">
            <a:avLst/>
          </a:prstGeom>
          <a:ln w="25400">
            <a:solidFill>
              <a:srgbClr val="00AB6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9912" y="3083363"/>
            <a:ext cx="1249881" cy="10936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4394" y="3486844"/>
            <a:ext cx="238162" cy="221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B413B2-61A3-40D0-C475-28384A46936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FI" dirty="0"/>
              <a:t>Course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FI" dirty="0"/>
              <a:t>Course organisation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FI" dirty="0"/>
              <a:t>Lectures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FI" dirty="0"/>
              <a:t>Paper presentations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FI" dirty="0"/>
              <a:t>Projects</a:t>
            </a:r>
          </a:p>
          <a:p>
            <a:pPr marL="457200" indent="-457200">
              <a:buFont typeface="+mj-lt"/>
              <a:buAutoNum type="arabicPeriod"/>
            </a:pPr>
            <a:r>
              <a:rPr lang="en-FI" dirty="0"/>
              <a:t>Course assessment</a:t>
            </a:r>
          </a:p>
          <a:p>
            <a:pPr marL="457200" indent="-457200">
              <a:buFont typeface="+mj-lt"/>
              <a:buAutoNum type="arabicPeriod"/>
            </a:pPr>
            <a:r>
              <a:rPr lang="en-FI" dirty="0"/>
              <a:t>Set dates</a:t>
            </a:r>
          </a:p>
          <a:p>
            <a:pPr marL="457200" indent="-457200">
              <a:buFont typeface="+mj-lt"/>
              <a:buAutoNum type="arabicPeriod"/>
            </a:pPr>
            <a:r>
              <a:rPr lang="en-FI" dirty="0"/>
              <a:t>L</a:t>
            </a:r>
            <a:r>
              <a:rPr lang="en-GB" dirty="0"/>
              <a:t>e</a:t>
            </a:r>
            <a:r>
              <a:rPr lang="en-FI" dirty="0"/>
              <a:t>ctures content </a:t>
            </a:r>
          </a:p>
          <a:p>
            <a:pPr marL="457200" indent="-457200">
              <a:buFont typeface="+mj-lt"/>
              <a:buAutoNum type="arabicPeriod"/>
            </a:pPr>
            <a:endParaRPr lang="en-FI" dirty="0"/>
          </a:p>
          <a:p>
            <a:endParaRPr lang="en-FI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EFAA802-A1E5-4951-35BB-276DD0F311EC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Outline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F2BEDCA-0280-AD3C-F4E2-08152D3BE4F2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2"/>
          <a:srcRect l="24139" r="241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136353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Basic steps:…"/>
          <p:cNvSpPr txBox="1">
            <a:spLocks noGrp="1"/>
          </p:cNvSpPr>
          <p:nvPr>
            <p:ph type="body" sz="half" idx="10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100" b="1"/>
            </a:pPr>
            <a:r>
              <a:rPr lang="en-GB" sz="3600" dirty="0"/>
              <a:t>K-stage problems under uncertainty</a:t>
            </a:r>
            <a:endParaRPr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B261A-BF39-26B5-B96B-74C7E0E5C7CB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287339" y="1622732"/>
            <a:ext cx="4076401" cy="3262458"/>
          </a:xfrm>
        </p:spPr>
        <p:txBody>
          <a:bodyPr/>
          <a:lstStyle/>
          <a:p>
            <a:pPr marL="0" indent="0">
              <a:buNone/>
              <a:defRPr sz="2100" b="1"/>
            </a:pPr>
            <a:r>
              <a:rPr lang="en-GB" dirty="0"/>
              <a:t>Basic steps:</a:t>
            </a:r>
          </a:p>
          <a:p>
            <a:pPr marL="366058" indent="-366058">
              <a:buSzPct val="100000"/>
              <a:buAutoNum type="arabicPeriod"/>
              <a:defRPr sz="2100"/>
            </a:pPr>
            <a:r>
              <a:rPr lang="en-GB" b="1" i="1" dirty="0">
                <a:solidFill>
                  <a:schemeClr val="accent1"/>
                </a:solidFill>
              </a:rPr>
              <a:t>Break</a:t>
            </a:r>
            <a:r>
              <a:rPr lang="en-GB" dirty="0">
                <a:solidFill>
                  <a:schemeClr val="accent1"/>
                </a:solidFill>
              </a:rPr>
              <a:t> time flow into points of interest;</a:t>
            </a:r>
          </a:p>
          <a:p>
            <a:pPr marL="366058" indent="-366058">
              <a:buSzPct val="100000"/>
              <a:buAutoNum type="arabicPeriod"/>
              <a:defRPr sz="2100"/>
            </a:pPr>
            <a:r>
              <a:rPr lang="en-GB" b="1" i="1" dirty="0">
                <a:solidFill>
                  <a:schemeClr val="accent1"/>
                </a:solidFill>
              </a:rPr>
              <a:t>Gather decisions</a:t>
            </a:r>
            <a:r>
              <a:rPr lang="en-GB" dirty="0">
                <a:solidFill>
                  <a:schemeClr val="accent1"/>
                </a:solidFill>
              </a:rPr>
              <a:t> that must be made at each point;</a:t>
            </a:r>
          </a:p>
          <a:p>
            <a:pPr marL="366058" indent="-366058">
              <a:buSzPct val="100000"/>
              <a:buAutoNum type="arabicPeriod"/>
              <a:defRPr sz="2100"/>
            </a:pPr>
            <a:r>
              <a:rPr lang="en-GB" dirty="0">
                <a:solidFill>
                  <a:schemeClr val="accent1"/>
                </a:solidFill>
              </a:rPr>
              <a:t>Explicitly represent </a:t>
            </a:r>
            <a:r>
              <a:rPr lang="en-GB" b="1" i="1" dirty="0">
                <a:solidFill>
                  <a:schemeClr val="accent1"/>
                </a:solidFill>
              </a:rPr>
              <a:t>scenarios</a:t>
            </a:r>
            <a:r>
              <a:rPr lang="en-GB" dirty="0">
                <a:solidFill>
                  <a:schemeClr val="accent1"/>
                </a:solidFill>
              </a:rPr>
              <a:t>. </a:t>
            </a:r>
          </a:p>
          <a:p>
            <a:endParaRPr lang="en-FI" dirty="0"/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grpSp>
        <p:nvGrpSpPr>
          <p:cNvPr id="189" name="Group"/>
          <p:cNvGrpSpPr/>
          <p:nvPr/>
        </p:nvGrpSpPr>
        <p:grpSpPr>
          <a:xfrm>
            <a:off x="4637025" y="1359171"/>
            <a:ext cx="4089400" cy="3251889"/>
            <a:chOff x="0" y="0"/>
            <a:chExt cx="4089400" cy="3251888"/>
          </a:xfrm>
          <a:solidFill>
            <a:srgbClr val="00B050"/>
          </a:solidFill>
        </p:grpSpPr>
        <p:sp>
          <p:nvSpPr>
            <p:cNvPr id="145" name="Stage 1"/>
            <p:cNvSpPr/>
            <p:nvPr/>
          </p:nvSpPr>
          <p:spPr>
            <a:xfrm>
              <a:off x="0" y="0"/>
              <a:ext cx="1270000" cy="389310"/>
            </a:xfrm>
            <a:prstGeom prst="rect">
              <a:avLst/>
            </a:prstGeom>
            <a:solidFill>
              <a:schemeClr val="bg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Stage 1</a:t>
              </a:r>
            </a:p>
          </p:txBody>
        </p:sp>
        <p:sp>
          <p:nvSpPr>
            <p:cNvPr id="146" name="Stage 3"/>
            <p:cNvSpPr/>
            <p:nvPr/>
          </p:nvSpPr>
          <p:spPr>
            <a:xfrm>
              <a:off x="2819400" y="0"/>
              <a:ext cx="1270000" cy="389310"/>
            </a:xfrm>
            <a:prstGeom prst="rect">
              <a:avLst/>
            </a:prstGeom>
            <a:solidFill>
              <a:schemeClr val="bg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Stage 3</a:t>
              </a:r>
            </a:p>
          </p:txBody>
        </p:sp>
        <p:sp>
          <p:nvSpPr>
            <p:cNvPr id="147" name="Stage 2"/>
            <p:cNvSpPr/>
            <p:nvPr/>
          </p:nvSpPr>
          <p:spPr>
            <a:xfrm>
              <a:off x="1409700" y="0"/>
              <a:ext cx="1270000" cy="389310"/>
            </a:xfrm>
            <a:prstGeom prst="rect">
              <a:avLst/>
            </a:prstGeom>
            <a:solidFill>
              <a:schemeClr val="bg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Stage 2</a:t>
              </a:r>
            </a:p>
          </p:txBody>
        </p:sp>
        <p:grpSp>
          <p:nvGrpSpPr>
            <p:cNvPr id="188" name="Group"/>
            <p:cNvGrpSpPr/>
            <p:nvPr/>
          </p:nvGrpSpPr>
          <p:grpSpPr>
            <a:xfrm>
              <a:off x="4490" y="457734"/>
              <a:ext cx="3988081" cy="2794154"/>
              <a:chOff x="0" y="0"/>
              <a:chExt cx="3988080" cy="2794152"/>
            </a:xfrm>
            <a:grpFill/>
          </p:grpSpPr>
          <p:sp>
            <p:nvSpPr>
              <p:cNvPr id="148" name="Rounded Rectangle"/>
              <p:cNvSpPr/>
              <p:nvPr/>
            </p:nvSpPr>
            <p:spPr>
              <a:xfrm>
                <a:off x="2985036" y="0"/>
                <a:ext cx="929749" cy="238227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49" name="Rounded Rectangle"/>
              <p:cNvSpPr/>
              <p:nvPr/>
            </p:nvSpPr>
            <p:spPr>
              <a:xfrm>
                <a:off x="2985036" y="297538"/>
                <a:ext cx="929749" cy="238227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50" name="Rounded Rectangle"/>
              <p:cNvSpPr/>
              <p:nvPr/>
            </p:nvSpPr>
            <p:spPr>
              <a:xfrm>
                <a:off x="2985036" y="595077"/>
                <a:ext cx="929749" cy="238227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51" name="Rounded Rectangle"/>
              <p:cNvSpPr/>
              <p:nvPr/>
            </p:nvSpPr>
            <p:spPr>
              <a:xfrm>
                <a:off x="2985036" y="894359"/>
                <a:ext cx="929749" cy="238227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52" name="Rounded Rectangle"/>
              <p:cNvSpPr/>
              <p:nvPr/>
            </p:nvSpPr>
            <p:spPr>
              <a:xfrm>
                <a:off x="2985036" y="1191897"/>
                <a:ext cx="929749" cy="238228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53" name="Rounded Rectangle"/>
              <p:cNvSpPr/>
              <p:nvPr/>
            </p:nvSpPr>
            <p:spPr>
              <a:xfrm>
                <a:off x="2985036" y="1489436"/>
                <a:ext cx="929749" cy="238227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54" name="Rounded Rectangle"/>
              <p:cNvSpPr/>
              <p:nvPr/>
            </p:nvSpPr>
            <p:spPr>
              <a:xfrm>
                <a:off x="2985036" y="1788303"/>
                <a:ext cx="929749" cy="238228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55" name="Rounded Rectangle"/>
              <p:cNvSpPr/>
              <p:nvPr/>
            </p:nvSpPr>
            <p:spPr>
              <a:xfrm>
                <a:off x="2985036" y="2085842"/>
                <a:ext cx="929749" cy="238227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56" name="Rounded Rectangle"/>
              <p:cNvSpPr/>
              <p:nvPr/>
            </p:nvSpPr>
            <p:spPr>
              <a:xfrm>
                <a:off x="2985036" y="2383381"/>
                <a:ext cx="929749" cy="238227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57" name="Line"/>
              <p:cNvSpPr/>
              <p:nvPr/>
            </p:nvSpPr>
            <p:spPr>
              <a:xfrm flipV="1">
                <a:off x="2497410" y="139442"/>
                <a:ext cx="487780" cy="284101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8" name="Line"/>
              <p:cNvSpPr/>
              <p:nvPr/>
            </p:nvSpPr>
            <p:spPr>
              <a:xfrm flipV="1">
                <a:off x="2497409" y="423542"/>
                <a:ext cx="481389" cy="1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9" name="Line"/>
              <p:cNvSpPr/>
              <p:nvPr/>
            </p:nvSpPr>
            <p:spPr>
              <a:xfrm>
                <a:off x="2499466" y="422880"/>
                <a:ext cx="482488" cy="289194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0" name="Rounded Rectangle"/>
              <p:cNvSpPr/>
              <p:nvPr/>
            </p:nvSpPr>
            <p:spPr>
              <a:xfrm>
                <a:off x="1575335" y="297538"/>
                <a:ext cx="929750" cy="238227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61" name="Line"/>
              <p:cNvSpPr/>
              <p:nvPr/>
            </p:nvSpPr>
            <p:spPr>
              <a:xfrm flipV="1">
                <a:off x="2497410" y="1024695"/>
                <a:ext cx="487780" cy="284101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2" name="Line"/>
              <p:cNvSpPr/>
              <p:nvPr/>
            </p:nvSpPr>
            <p:spPr>
              <a:xfrm flipV="1">
                <a:off x="2497409" y="1308795"/>
                <a:ext cx="481389" cy="1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3" name="Line"/>
              <p:cNvSpPr/>
              <p:nvPr/>
            </p:nvSpPr>
            <p:spPr>
              <a:xfrm>
                <a:off x="2499466" y="1308132"/>
                <a:ext cx="482488" cy="289195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4" name="Line"/>
              <p:cNvSpPr/>
              <p:nvPr/>
            </p:nvSpPr>
            <p:spPr>
              <a:xfrm flipV="1">
                <a:off x="2497410" y="1918639"/>
                <a:ext cx="487780" cy="284101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5" name="Line"/>
              <p:cNvSpPr/>
              <p:nvPr/>
            </p:nvSpPr>
            <p:spPr>
              <a:xfrm flipV="1">
                <a:off x="2497409" y="2202739"/>
                <a:ext cx="481389" cy="1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6" name="Line"/>
              <p:cNvSpPr/>
              <p:nvPr/>
            </p:nvSpPr>
            <p:spPr>
              <a:xfrm>
                <a:off x="2499466" y="2202077"/>
                <a:ext cx="482488" cy="289194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7" name="Rounded Rectangle"/>
              <p:cNvSpPr/>
              <p:nvPr/>
            </p:nvSpPr>
            <p:spPr>
              <a:xfrm>
                <a:off x="1575335" y="1189575"/>
                <a:ext cx="929750" cy="238227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68" name="Rounded Rectangle"/>
              <p:cNvSpPr/>
              <p:nvPr/>
            </p:nvSpPr>
            <p:spPr>
              <a:xfrm>
                <a:off x="1575335" y="2072777"/>
                <a:ext cx="929750" cy="238228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69" name="Line"/>
              <p:cNvSpPr/>
              <p:nvPr/>
            </p:nvSpPr>
            <p:spPr>
              <a:xfrm flipV="1">
                <a:off x="1084535" y="451216"/>
                <a:ext cx="477643" cy="857580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0" name="Line"/>
              <p:cNvSpPr/>
              <p:nvPr/>
            </p:nvSpPr>
            <p:spPr>
              <a:xfrm>
                <a:off x="1094990" y="1310878"/>
                <a:ext cx="466729" cy="4237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1" name="Line"/>
              <p:cNvSpPr/>
              <p:nvPr/>
            </p:nvSpPr>
            <p:spPr>
              <a:xfrm>
                <a:off x="1083121" y="1310742"/>
                <a:ext cx="478406" cy="877957"/>
              </a:xfrm>
              <a:prstGeom prst="line">
                <a:avLst/>
              </a:prstGeom>
              <a:grpFill/>
              <a:ln w="25400" cap="flat">
                <a:solidFill>
                  <a:srgbClr val="85C44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2" name="Decide 1"/>
              <p:cNvSpPr/>
              <p:nvPr/>
            </p:nvSpPr>
            <p:spPr>
              <a:xfrm>
                <a:off x="152935" y="1191897"/>
                <a:ext cx="929750" cy="238228"/>
              </a:xfrm>
              <a:prstGeom prst="roundRect">
                <a:avLst>
                  <a:gd name="adj" fmla="val 50000"/>
                </a:avLst>
              </a:prstGeom>
              <a:grpFill/>
              <a:ln w="25400" cap="flat">
                <a:solidFill>
                  <a:srgbClr val="00AB6F"/>
                </a:solidFill>
                <a:prstDash val="solid"/>
                <a:round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>
                  <a:defRPr>
                    <a:solidFill>
                      <a:schemeClr val="accent6">
                        <a:lumOff val="-5882"/>
                      </a:schemeClr>
                    </a:solidFill>
                  </a:defRPr>
                </a:lvl1pPr>
              </a:lstStyle>
              <a:p>
                <a:r>
                  <a:t>Decide 1</a:t>
                </a:r>
              </a:p>
            </p:txBody>
          </p:sp>
          <p:sp>
            <p:nvSpPr>
              <p:cNvPr id="173" name="Decide 1"/>
              <p:cNvSpPr txBox="1"/>
              <p:nvPr/>
            </p:nvSpPr>
            <p:spPr>
              <a:xfrm>
                <a:off x="215016" y="1199708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1</a:t>
                </a:r>
              </a:p>
            </p:txBody>
          </p:sp>
          <p:sp>
            <p:nvSpPr>
              <p:cNvPr id="174" name="Decide 2"/>
              <p:cNvSpPr txBox="1"/>
              <p:nvPr/>
            </p:nvSpPr>
            <p:spPr>
              <a:xfrm>
                <a:off x="1637416" y="302351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2</a:t>
                </a:r>
              </a:p>
            </p:txBody>
          </p:sp>
          <p:sp>
            <p:nvSpPr>
              <p:cNvPr id="175" name="Decide 2"/>
              <p:cNvSpPr txBox="1"/>
              <p:nvPr/>
            </p:nvSpPr>
            <p:spPr>
              <a:xfrm>
                <a:off x="1637416" y="1196711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2</a:t>
                </a:r>
              </a:p>
            </p:txBody>
          </p:sp>
          <p:sp>
            <p:nvSpPr>
              <p:cNvPr id="176" name="Decide 2"/>
              <p:cNvSpPr txBox="1"/>
              <p:nvPr/>
            </p:nvSpPr>
            <p:spPr>
              <a:xfrm>
                <a:off x="1637416" y="2077236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rPr dirty="0"/>
                  <a:t>Decide 2</a:t>
                </a:r>
              </a:p>
            </p:txBody>
          </p:sp>
          <p:sp>
            <p:nvSpPr>
              <p:cNvPr id="177" name="Decide 3"/>
              <p:cNvSpPr txBox="1"/>
              <p:nvPr/>
            </p:nvSpPr>
            <p:spPr>
              <a:xfrm>
                <a:off x="3047116" y="4813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3</a:t>
                </a:r>
              </a:p>
            </p:txBody>
          </p:sp>
          <p:sp>
            <p:nvSpPr>
              <p:cNvPr id="178" name="Decide 3"/>
              <p:cNvSpPr txBox="1"/>
              <p:nvPr/>
            </p:nvSpPr>
            <p:spPr>
              <a:xfrm>
                <a:off x="3047116" y="302351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3</a:t>
                </a:r>
              </a:p>
            </p:txBody>
          </p:sp>
          <p:sp>
            <p:nvSpPr>
              <p:cNvPr id="179" name="Decide 3"/>
              <p:cNvSpPr txBox="1"/>
              <p:nvPr/>
            </p:nvSpPr>
            <p:spPr>
              <a:xfrm>
                <a:off x="3047116" y="599890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3</a:t>
                </a:r>
              </a:p>
            </p:txBody>
          </p:sp>
          <p:sp>
            <p:nvSpPr>
              <p:cNvPr id="180" name="Decide 3"/>
              <p:cNvSpPr txBox="1"/>
              <p:nvPr/>
            </p:nvSpPr>
            <p:spPr>
              <a:xfrm>
                <a:off x="3047116" y="899172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3</a:t>
                </a:r>
              </a:p>
            </p:txBody>
          </p:sp>
          <p:sp>
            <p:nvSpPr>
              <p:cNvPr id="181" name="Decide 3"/>
              <p:cNvSpPr txBox="1"/>
              <p:nvPr/>
            </p:nvSpPr>
            <p:spPr>
              <a:xfrm>
                <a:off x="3047116" y="1196711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rPr dirty="0"/>
                  <a:t>Decide 3</a:t>
                </a:r>
              </a:p>
            </p:txBody>
          </p:sp>
          <p:sp>
            <p:nvSpPr>
              <p:cNvPr id="182" name="Decide 3"/>
              <p:cNvSpPr txBox="1"/>
              <p:nvPr/>
            </p:nvSpPr>
            <p:spPr>
              <a:xfrm>
                <a:off x="3047116" y="1494249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3</a:t>
                </a:r>
              </a:p>
            </p:txBody>
          </p:sp>
          <p:sp>
            <p:nvSpPr>
              <p:cNvPr id="183" name="Decide 3"/>
              <p:cNvSpPr txBox="1"/>
              <p:nvPr/>
            </p:nvSpPr>
            <p:spPr>
              <a:xfrm>
                <a:off x="3047116" y="1793117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3</a:t>
                </a:r>
              </a:p>
            </p:txBody>
          </p:sp>
          <p:sp>
            <p:nvSpPr>
              <p:cNvPr id="184" name="Decide 3"/>
              <p:cNvSpPr txBox="1"/>
              <p:nvPr/>
            </p:nvSpPr>
            <p:spPr>
              <a:xfrm>
                <a:off x="3047116" y="2090655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3</a:t>
                </a:r>
              </a:p>
            </p:txBody>
          </p:sp>
          <p:sp>
            <p:nvSpPr>
              <p:cNvPr id="185" name="Decide 3"/>
              <p:cNvSpPr txBox="1"/>
              <p:nvPr/>
            </p:nvSpPr>
            <p:spPr>
              <a:xfrm>
                <a:off x="3047116" y="2388194"/>
                <a:ext cx="805588" cy="228601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spcBef>
                    <a:spcPts val="500"/>
                  </a:spcBef>
                  <a:defRPr sz="1600">
                    <a:solidFill>
                      <a:srgbClr val="FFFFFF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t>Decide 3</a:t>
                </a:r>
              </a:p>
            </p:txBody>
          </p:sp>
          <p:sp>
            <p:nvSpPr>
              <p:cNvPr id="186" name="Line"/>
              <p:cNvSpPr/>
              <p:nvPr/>
            </p:nvSpPr>
            <p:spPr>
              <a:xfrm>
                <a:off x="0" y="2794151"/>
                <a:ext cx="3988080" cy="1"/>
              </a:xfrm>
              <a:prstGeom prst="line">
                <a:avLst/>
              </a:prstGeom>
              <a:grpFill/>
              <a:ln w="25400" cap="flat">
                <a:solidFill>
                  <a:schemeClr val="accent1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7" name="Time flow"/>
              <p:cNvSpPr txBox="1"/>
              <p:nvPr/>
            </p:nvSpPr>
            <p:spPr>
              <a:xfrm>
                <a:off x="11310" y="2574491"/>
                <a:ext cx="790894" cy="2159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defRPr sz="1500">
                    <a:solidFill>
                      <a:srgbClr val="535353"/>
                    </a:solidFill>
                    <a:latin typeface="NimbusSan"/>
                    <a:ea typeface="NimbusSan"/>
                    <a:cs typeface="NimbusSan"/>
                    <a:sym typeface="Nimbus Sans"/>
                  </a:defRPr>
                </a:lvl1pPr>
              </a:lstStyle>
              <a:p>
                <a:r>
                  <a:rPr dirty="0"/>
                  <a:t>Time flow</a:t>
                </a:r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utting it all together, we have the following:"/>
          <p:cNvSpPr txBox="1">
            <a:spLocks noGrp="1"/>
          </p:cNvSpPr>
          <p:nvPr>
            <p:ph type="body" sz="half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3600" dirty="0"/>
              <a:t>2-stage problems under uncertainty</a:t>
            </a:r>
            <a:endParaRPr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D1711B-1C19-665E-6820-363416972F88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GB" dirty="0"/>
              <a:t>In a two-stage setting, we have the following:</a:t>
            </a:r>
          </a:p>
          <a:p>
            <a:endParaRPr lang="en-FI" dirty="0"/>
          </a:p>
        </p:txBody>
      </p:sp>
      <p:sp>
        <p:nvSpPr>
          <p:cNvPr id="196" name="Slide Number"/>
          <p:cNvSpPr txBox="1">
            <a:spLocks noGrp="1"/>
          </p:cNvSpPr>
          <p:nvPr>
            <p:ph type="sldNum" sz="quarter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4" name="where">
            <a:extLst>
              <a:ext uri="{FF2B5EF4-FFF2-40B4-BE49-F238E27FC236}">
                <a16:creationId xmlns:a16="http://schemas.microsoft.com/office/drawing/2014/main" id="{8538B385-CA4C-8F27-7201-006684B10E25}"/>
              </a:ext>
            </a:extLst>
          </p:cNvPr>
          <p:cNvSpPr txBox="1"/>
          <p:nvPr/>
        </p:nvSpPr>
        <p:spPr>
          <a:xfrm>
            <a:off x="1556422" y="3874501"/>
            <a:ext cx="781121" cy="323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9765" tIns="29765" rIns="29765" bIns="29765" anchor="ctr">
            <a:spAutoFit/>
          </a:bodyPr>
          <a:lstStyle>
            <a:lvl1pPr>
              <a:spcBef>
                <a:spcPts val="1200"/>
              </a:spcBef>
              <a:defRPr sz="2100">
                <a:solidFill>
                  <a:srgbClr val="535353"/>
                </a:solidFill>
                <a:latin typeface="Sentinel Book"/>
                <a:ea typeface="Sentinel Book"/>
                <a:cs typeface="Sentinel Book"/>
                <a:sym typeface="Sentinel Book"/>
              </a:defRPr>
            </a:lvl1pPr>
          </a:lstStyle>
          <a:p>
            <a:r>
              <a:rPr dirty="0"/>
              <a:t>where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AD6F7DB0-726B-757E-4ECD-C3D02ACC56C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9859"/>
          </a:blip>
          <a:stretch>
            <a:fillRect/>
          </a:stretch>
        </p:blipFill>
        <p:spPr>
          <a:xfrm>
            <a:off x="3459069" y="2213988"/>
            <a:ext cx="2938414" cy="126504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AAE1F5E2-D931-C73A-3327-27E821C7833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9722"/>
          </a:blip>
          <a:stretch>
            <a:fillRect/>
          </a:stretch>
        </p:blipFill>
        <p:spPr>
          <a:xfrm>
            <a:off x="2447578" y="3856857"/>
            <a:ext cx="4130156" cy="12056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utting it all together, we have the following:"/>
          <p:cNvSpPr txBox="1">
            <a:spLocks noGrp="1"/>
          </p:cNvSpPr>
          <p:nvPr>
            <p:ph type="body" sz="half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3600" dirty="0"/>
              <a:t>2-stage problems under uncertainty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D1711B-1C19-665E-6820-363416972F88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GB" dirty="0"/>
              <a:t>Which is in turn is (deterministically) equivalent to</a:t>
            </a:r>
          </a:p>
        </p:txBody>
      </p:sp>
      <p:sp>
        <p:nvSpPr>
          <p:cNvPr id="196" name="Slide Number"/>
          <p:cNvSpPr txBox="1">
            <a:spLocks noGrp="1"/>
          </p:cNvSpPr>
          <p:nvPr>
            <p:ph type="sldNum" sz="quarter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E8BF08C6-E6E8-CD14-BA07-D505C8448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9451" y="2275564"/>
            <a:ext cx="4097358" cy="240497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59914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032F8-20AF-A649-8588-568567CEBCCC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292329" y="1512984"/>
            <a:ext cx="4150122" cy="3262458"/>
          </a:xfrm>
        </p:spPr>
        <p:txBody>
          <a:bodyPr/>
          <a:lstStyle/>
          <a:p>
            <a:pPr marL="127000" indent="0">
              <a:spcBef>
                <a:spcPts val="1400"/>
              </a:spcBef>
              <a:buClr>
                <a:srgbClr val="F47B20"/>
              </a:buClr>
              <a:buSzPct val="100000"/>
              <a:buNone/>
              <a:defRPr sz="1900"/>
            </a:pPr>
            <a:r>
              <a:rPr lang="en-GB" dirty="0"/>
              <a:t>There are 4 main aspects that must be considered for this framework to be meaningful:</a:t>
            </a:r>
          </a:p>
          <a:p>
            <a:pPr marL="584200" indent="-457200">
              <a:spcBef>
                <a:spcPts val="1400"/>
              </a:spcBef>
              <a:buSzPct val="100000"/>
              <a:buFont typeface="+mj-lt"/>
              <a:buAutoNum type="arabicPeriod"/>
              <a:defRPr sz="1900"/>
            </a:pPr>
            <a:r>
              <a:rPr lang="en-GB" dirty="0">
                <a:solidFill>
                  <a:schemeClr val="accent1"/>
                </a:solidFill>
              </a:rPr>
              <a:t>How to </a:t>
            </a:r>
            <a:r>
              <a:rPr lang="en-GB" b="1" i="1" dirty="0">
                <a:solidFill>
                  <a:schemeClr val="accent1"/>
                </a:solidFill>
              </a:rPr>
              <a:t>sync</a:t>
            </a:r>
            <a:r>
              <a:rPr lang="en-GB" dirty="0">
                <a:solidFill>
                  <a:schemeClr val="accent1"/>
                </a:solidFill>
              </a:rPr>
              <a:t> decisions and uncertain events?</a:t>
            </a:r>
          </a:p>
          <a:p>
            <a:pPr marL="584200" indent="-457200">
              <a:spcBef>
                <a:spcPts val="1400"/>
              </a:spcBef>
              <a:buSzPct val="100000"/>
              <a:buFont typeface="+mj-lt"/>
              <a:buAutoNum type="arabicPeriod"/>
              <a:defRPr sz="1900"/>
            </a:pPr>
            <a:r>
              <a:rPr lang="en-GB" dirty="0">
                <a:solidFill>
                  <a:schemeClr val="accent1"/>
                </a:solidFill>
              </a:rPr>
              <a:t>How to generate good </a:t>
            </a:r>
            <a:r>
              <a:rPr lang="en-GB" b="1" i="1" dirty="0">
                <a:solidFill>
                  <a:schemeClr val="accent1"/>
                </a:solidFill>
              </a:rPr>
              <a:t>discrete</a:t>
            </a:r>
            <a:r>
              <a:rPr lang="en-GB" dirty="0">
                <a:solidFill>
                  <a:schemeClr val="accent1"/>
                </a:solidFill>
              </a:rPr>
              <a:t> representations?</a:t>
            </a:r>
          </a:p>
          <a:p>
            <a:pPr marL="584200" indent="-457200">
              <a:spcBef>
                <a:spcPts val="1400"/>
              </a:spcBef>
              <a:buSzPct val="100000"/>
              <a:buFont typeface="+mj-lt"/>
              <a:buAutoNum type="arabicPeriod"/>
              <a:defRPr sz="1900"/>
            </a:pPr>
            <a:r>
              <a:rPr lang="en-GB" b="1" i="1" dirty="0">
                <a:solidFill>
                  <a:schemeClr val="accent1"/>
                </a:solidFill>
              </a:rPr>
              <a:t>Risk</a:t>
            </a:r>
            <a:r>
              <a:rPr lang="en-GB" dirty="0">
                <a:solidFill>
                  <a:schemeClr val="accent1"/>
                </a:solidFill>
              </a:rPr>
              <a:t> tolerance profiles?</a:t>
            </a:r>
          </a:p>
          <a:p>
            <a:pPr marL="584200" indent="-457200">
              <a:spcBef>
                <a:spcPts val="1400"/>
              </a:spcBef>
              <a:buSzPct val="100000"/>
              <a:buFont typeface="+mj-lt"/>
              <a:buAutoNum type="arabicPeriod"/>
              <a:defRPr sz="1900"/>
            </a:pPr>
            <a:r>
              <a:rPr lang="en-GB" dirty="0">
                <a:solidFill>
                  <a:schemeClr val="accent1"/>
                </a:solidFill>
              </a:rPr>
              <a:t>Can we </a:t>
            </a:r>
            <a:r>
              <a:rPr lang="en-GB" b="1" i="1" dirty="0">
                <a:solidFill>
                  <a:schemeClr val="accent1"/>
                </a:solidFill>
              </a:rPr>
              <a:t>solve</a:t>
            </a:r>
            <a:r>
              <a:rPr lang="en-GB" dirty="0">
                <a:solidFill>
                  <a:schemeClr val="accent1"/>
                </a:solidFill>
              </a:rPr>
              <a:t> these problems?</a:t>
            </a:r>
          </a:p>
          <a:p>
            <a:endParaRPr lang="en-FI" dirty="0"/>
          </a:p>
        </p:txBody>
      </p:sp>
      <p:sp>
        <p:nvSpPr>
          <p:cNvPr id="219" name="Slide Number"/>
          <p:cNvSpPr txBox="1"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pic>
        <p:nvPicPr>
          <p:cNvPr id="21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939" y="1914100"/>
            <a:ext cx="3600265" cy="2113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2-stage deterministic equivalent problem"/>
          <p:cNvSpPr txBox="1"/>
          <p:nvPr/>
        </p:nvSpPr>
        <p:spPr>
          <a:xfrm>
            <a:off x="5707876" y="4281485"/>
            <a:ext cx="2064799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r>
              <a:t>2-stage deterministic equivalent problem</a:t>
            </a:r>
          </a:p>
        </p:txBody>
      </p:sp>
      <p:sp>
        <p:nvSpPr>
          <p:cNvPr id="6" name="Putting it all together, we have the following:">
            <a:extLst>
              <a:ext uri="{FF2B5EF4-FFF2-40B4-BE49-F238E27FC236}">
                <a16:creationId xmlns:a16="http://schemas.microsoft.com/office/drawing/2014/main" id="{F1155581-20A7-1D3F-5ED6-868C49575564}"/>
              </a:ext>
            </a:extLst>
          </p:cNvPr>
          <p:cNvSpPr txBox="1">
            <a:spLocks noGrp="1"/>
          </p:cNvSpPr>
          <p:nvPr>
            <p:ph type="body" sz="half" idx="10"/>
          </p:nvPr>
        </p:nvSpPr>
        <p:spPr>
          <a:xfrm>
            <a:off x="292329" y="156787"/>
            <a:ext cx="8492897" cy="1110638"/>
          </a:xfrm>
          <a:prstGeom prst="rect">
            <a:avLst/>
          </a:prstGeom>
        </p:spPr>
        <p:txBody>
          <a:bodyPr/>
          <a:lstStyle/>
          <a:p>
            <a:r>
              <a:rPr lang="en-GB" sz="3600" dirty="0"/>
              <a:t>Modelling problems under uncertainty</a:t>
            </a:r>
            <a:endParaRPr sz="3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A simple yet powerful framework that requires full consideration of four aspects:"/>
          <p:cNvSpPr txBox="1">
            <a:spLocks noGrp="1"/>
          </p:cNvSpPr>
          <p:nvPr>
            <p:ph type="body" sz="half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Optimisation</a:t>
            </a:r>
            <a:r>
              <a:rPr lang="en-US" dirty="0"/>
              <a:t> under uncertainty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E7DE8-8F18-766B-8E9C-D15065B44BAB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GB" dirty="0"/>
              <a:t>A </a:t>
            </a:r>
            <a:r>
              <a:rPr lang="en-GB" b="1" dirty="0">
                <a:solidFill>
                  <a:schemeClr val="accent1"/>
                </a:solidFill>
              </a:rPr>
              <a:t>general</a:t>
            </a:r>
            <a:r>
              <a:rPr lang="en-GB" b="1" i="1" dirty="0">
                <a:solidFill>
                  <a:srgbClr val="007FC7"/>
                </a:solidFill>
              </a:rPr>
              <a:t> </a:t>
            </a:r>
            <a:r>
              <a:rPr lang="en-GB" dirty="0"/>
              <a:t>toolset that requires full consideration of four aspects:</a:t>
            </a:r>
          </a:p>
          <a:p>
            <a:endParaRPr lang="en-FI" dirty="0"/>
          </a:p>
        </p:txBody>
      </p:sp>
      <p:sp>
        <p:nvSpPr>
          <p:cNvPr id="237" name="Slide Number"/>
          <p:cNvSpPr txBox="1">
            <a:spLocks noGrp="1"/>
          </p:cNvSpPr>
          <p:nvPr>
            <p:ph type="sldNum" sz="quarter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226" name="Time flow modelling"/>
          <p:cNvSpPr/>
          <p:nvPr/>
        </p:nvSpPr>
        <p:spPr>
          <a:xfrm>
            <a:off x="1943190" y="2077617"/>
            <a:ext cx="1470836" cy="568165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65" tIns="29765" rIns="29765" bIns="29765" anchor="ctr"/>
          <a:lstStyle>
            <a:lvl1pPr algn="ctr">
              <a:defRPr sz="1700">
                <a:solidFill>
                  <a:srgbClr val="FFFFFF"/>
                </a:solidFill>
                <a:latin typeface="NimbusSan"/>
                <a:ea typeface="NimbusSan"/>
                <a:cs typeface="NimbusSan"/>
                <a:sym typeface="Nimbus Sans"/>
              </a:defRPr>
            </a:lvl1pPr>
          </a:lstStyle>
          <a:p>
            <a:r>
              <a:rPr lang="en-US" dirty="0"/>
              <a:t>Time flow</a:t>
            </a:r>
            <a:r>
              <a:rPr dirty="0"/>
              <a:t> modelling</a:t>
            </a:r>
          </a:p>
        </p:txBody>
      </p:sp>
      <p:sp>
        <p:nvSpPr>
          <p:cNvPr id="227" name="Scenario Generation"/>
          <p:cNvSpPr/>
          <p:nvPr/>
        </p:nvSpPr>
        <p:spPr>
          <a:xfrm>
            <a:off x="1943190" y="2759414"/>
            <a:ext cx="1470836" cy="568165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65" tIns="29765" rIns="29765" bIns="29765" anchor="ctr"/>
          <a:lstStyle/>
          <a:p>
            <a:pPr algn="ctr">
              <a:defRPr sz="1700">
                <a:solidFill>
                  <a:srgbClr val="FFFFFF"/>
                </a:solidFill>
                <a:latin typeface="NimbusSan"/>
                <a:ea typeface="NimbusSan"/>
                <a:cs typeface="NimbusSan"/>
                <a:sym typeface="Nimbus Sans"/>
              </a:defRPr>
            </a:pPr>
            <a:r>
              <a:t>Scenario</a:t>
            </a:r>
            <a:br/>
            <a:r>
              <a:t>Generation</a:t>
            </a:r>
          </a:p>
        </p:txBody>
      </p:sp>
      <p:sp>
        <p:nvSpPr>
          <p:cNvPr id="228" name="Risk profile"/>
          <p:cNvSpPr/>
          <p:nvPr/>
        </p:nvSpPr>
        <p:spPr>
          <a:xfrm>
            <a:off x="1943190" y="3441210"/>
            <a:ext cx="1470836" cy="568166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65" tIns="29765" rIns="29765" bIns="29765" anchor="ctr"/>
          <a:lstStyle>
            <a:lvl1pPr algn="ctr">
              <a:defRPr sz="1700">
                <a:solidFill>
                  <a:srgbClr val="FFFFFF"/>
                </a:solidFill>
                <a:latin typeface="NimbusSan"/>
                <a:ea typeface="NimbusSan"/>
                <a:cs typeface="NimbusSan"/>
                <a:sym typeface="Nimbus Sans"/>
              </a:defRPr>
            </a:lvl1pPr>
          </a:lstStyle>
          <a:p>
            <a:r>
              <a:t>Risk profile</a:t>
            </a:r>
          </a:p>
        </p:txBody>
      </p:sp>
      <p:sp>
        <p:nvSpPr>
          <p:cNvPr id="229" name="Solution method"/>
          <p:cNvSpPr/>
          <p:nvPr/>
        </p:nvSpPr>
        <p:spPr>
          <a:xfrm>
            <a:off x="1943190" y="4123008"/>
            <a:ext cx="1470836" cy="568166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65" tIns="29765" rIns="29765" bIns="29765" anchor="ctr"/>
          <a:lstStyle>
            <a:lvl1pPr algn="ctr">
              <a:defRPr sz="1700">
                <a:solidFill>
                  <a:srgbClr val="FFFFFF"/>
                </a:solidFill>
                <a:latin typeface="NimbusSan"/>
                <a:ea typeface="NimbusSan"/>
                <a:cs typeface="NimbusSan"/>
                <a:sym typeface="Nimbus Sans"/>
              </a:defRPr>
            </a:lvl1pPr>
          </a:lstStyle>
          <a:p>
            <a:r>
              <a:t>Solution method</a:t>
            </a:r>
          </a:p>
        </p:txBody>
      </p:sp>
      <p:sp>
        <p:nvSpPr>
          <p:cNvPr id="230" name="Decision under Uncertainty…"/>
          <p:cNvSpPr/>
          <p:nvPr/>
        </p:nvSpPr>
        <p:spPr>
          <a:xfrm>
            <a:off x="3934606" y="2071935"/>
            <a:ext cx="1470836" cy="2626007"/>
          </a:xfrm>
          <a:prstGeom prst="rect">
            <a:avLst/>
          </a:prstGeom>
          <a:solidFill>
            <a:schemeClr val="bg2"/>
          </a:solidFill>
          <a:ln w="50800">
            <a:solidFill>
              <a:schemeClr val="accent4">
                <a:satOff val="-43558"/>
                <a:lumOff val="15980"/>
              </a:schemeClr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65" tIns="29765" rIns="29765" bIns="29765" anchor="ctr"/>
          <a:lstStyle/>
          <a:p>
            <a:pPr algn="ctr">
              <a:defRPr sz="1700">
                <a:solidFill>
                  <a:srgbClr val="FFFFFF"/>
                </a:solidFill>
                <a:latin typeface="NimbusSan"/>
                <a:ea typeface="NimbusSan"/>
                <a:cs typeface="NimbusSan"/>
                <a:sym typeface="Nimbus Sans"/>
              </a:defRPr>
            </a:pPr>
            <a:r>
              <a:rPr lang="en-US" dirty="0" err="1"/>
              <a:t>Optimisation</a:t>
            </a:r>
            <a:r>
              <a:rPr dirty="0"/>
              <a:t> under Uncertainty</a:t>
            </a:r>
          </a:p>
          <a:p>
            <a:pPr algn="ctr">
              <a:defRPr sz="900">
                <a:solidFill>
                  <a:srgbClr val="FFFFFF"/>
                </a:solidFill>
                <a:latin typeface="NimbusSan"/>
                <a:ea typeface="NimbusSan"/>
                <a:cs typeface="NimbusSan"/>
                <a:sym typeface="Nimbus Sans"/>
              </a:defRPr>
            </a:pPr>
            <a:r>
              <a:rPr dirty="0"/>
              <a:t>(Stochastic Programming + Robust </a:t>
            </a:r>
            <a:r>
              <a:rPr dirty="0" err="1"/>
              <a:t>Optimisation</a:t>
            </a:r>
            <a:r>
              <a:rPr dirty="0"/>
              <a:t>)</a:t>
            </a:r>
          </a:p>
        </p:txBody>
      </p:sp>
      <p:sp>
        <p:nvSpPr>
          <p:cNvPr id="231" name="Decision"/>
          <p:cNvSpPr/>
          <p:nvPr/>
        </p:nvSpPr>
        <p:spPr>
          <a:xfrm>
            <a:off x="5903295" y="3100856"/>
            <a:ext cx="1470836" cy="568165"/>
          </a:xfrm>
          <a:prstGeom prst="rect">
            <a:avLst/>
          </a:prstGeom>
          <a:solidFill>
            <a:schemeClr val="bg2"/>
          </a:solidFill>
          <a:ln w="50800">
            <a:solidFill>
              <a:schemeClr val="accent4">
                <a:satOff val="-43558"/>
                <a:lumOff val="15980"/>
              </a:schemeClr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65" tIns="29765" rIns="29765" bIns="29765" anchor="ctr"/>
          <a:lstStyle>
            <a:lvl1pPr algn="ctr">
              <a:defRPr>
                <a:solidFill>
                  <a:srgbClr val="FFFFFF"/>
                </a:solidFill>
                <a:latin typeface="NimbusSan"/>
                <a:ea typeface="NimbusSan"/>
                <a:cs typeface="NimbusSan"/>
                <a:sym typeface="Nimbus Sans"/>
              </a:defRPr>
            </a:lvl1pPr>
          </a:lstStyle>
          <a:p>
            <a:r>
              <a:rPr sz="2000"/>
              <a:t>Decision</a:t>
            </a:r>
          </a:p>
        </p:txBody>
      </p:sp>
      <p:sp>
        <p:nvSpPr>
          <p:cNvPr id="232" name="Line"/>
          <p:cNvSpPr/>
          <p:nvPr/>
        </p:nvSpPr>
        <p:spPr>
          <a:xfrm>
            <a:off x="3450287" y="3043496"/>
            <a:ext cx="448058" cy="1"/>
          </a:xfrm>
          <a:prstGeom prst="line">
            <a:avLst/>
          </a:prstGeom>
          <a:ln w="50800">
            <a:solidFill>
              <a:srgbClr val="ABABAB"/>
            </a:solidFill>
            <a:miter lim="400000"/>
            <a:tailEnd type="triangle"/>
          </a:ln>
        </p:spPr>
        <p:txBody>
          <a:bodyPr lIns="29765" tIns="29765" rIns="29765" bIns="29765" anchor="ctr"/>
          <a:lstStyle/>
          <a:p>
            <a:pPr algn="ctr" defTabSz="342304">
              <a:defRPr sz="2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233" name="Line"/>
          <p:cNvSpPr/>
          <p:nvPr/>
        </p:nvSpPr>
        <p:spPr>
          <a:xfrm>
            <a:off x="3450287" y="2361699"/>
            <a:ext cx="448058" cy="1"/>
          </a:xfrm>
          <a:prstGeom prst="line">
            <a:avLst/>
          </a:prstGeom>
          <a:ln w="50800">
            <a:solidFill>
              <a:srgbClr val="ABABAB"/>
            </a:solidFill>
            <a:miter lim="400000"/>
            <a:tailEnd type="triangle"/>
          </a:ln>
        </p:spPr>
        <p:txBody>
          <a:bodyPr lIns="29765" tIns="29765" rIns="29765" bIns="29765" anchor="ctr"/>
          <a:lstStyle/>
          <a:p>
            <a:pPr algn="ctr" defTabSz="342304">
              <a:defRPr sz="2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234" name="Line"/>
          <p:cNvSpPr/>
          <p:nvPr/>
        </p:nvSpPr>
        <p:spPr>
          <a:xfrm>
            <a:off x="3450287" y="3725293"/>
            <a:ext cx="448058" cy="1"/>
          </a:xfrm>
          <a:prstGeom prst="line">
            <a:avLst/>
          </a:prstGeom>
          <a:ln w="50800">
            <a:solidFill>
              <a:srgbClr val="ABABAB"/>
            </a:solidFill>
            <a:miter lim="400000"/>
            <a:tailEnd type="triangle"/>
          </a:ln>
        </p:spPr>
        <p:txBody>
          <a:bodyPr lIns="29765" tIns="29765" rIns="29765" bIns="29765" anchor="ctr"/>
          <a:lstStyle/>
          <a:p>
            <a:pPr algn="ctr" defTabSz="342304">
              <a:defRPr sz="2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235" name="Line"/>
          <p:cNvSpPr/>
          <p:nvPr/>
        </p:nvSpPr>
        <p:spPr>
          <a:xfrm>
            <a:off x="3450287" y="4407090"/>
            <a:ext cx="448058" cy="1"/>
          </a:xfrm>
          <a:prstGeom prst="line">
            <a:avLst/>
          </a:prstGeom>
          <a:ln w="50800">
            <a:solidFill>
              <a:srgbClr val="ABABAB"/>
            </a:solidFill>
            <a:miter lim="400000"/>
            <a:tailEnd type="triangle"/>
          </a:ln>
        </p:spPr>
        <p:txBody>
          <a:bodyPr lIns="29765" tIns="29765" rIns="29765" bIns="29765" anchor="ctr"/>
          <a:lstStyle/>
          <a:p>
            <a:pPr algn="ctr" defTabSz="342304">
              <a:defRPr sz="2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236" name="Line"/>
          <p:cNvSpPr/>
          <p:nvPr/>
        </p:nvSpPr>
        <p:spPr>
          <a:xfrm>
            <a:off x="5441703" y="3384938"/>
            <a:ext cx="448058" cy="1"/>
          </a:xfrm>
          <a:prstGeom prst="line">
            <a:avLst/>
          </a:prstGeom>
          <a:ln w="50800">
            <a:solidFill>
              <a:srgbClr val="ABABAB"/>
            </a:solidFill>
            <a:miter lim="400000"/>
            <a:tailEnd type="triangle"/>
          </a:ln>
        </p:spPr>
        <p:txBody>
          <a:bodyPr lIns="29765" tIns="29765" rIns="29765" bIns="29765" anchor="ctr"/>
          <a:lstStyle/>
          <a:p>
            <a:pPr algn="ctr" defTabSz="342304">
              <a:defRPr sz="2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59A4CE-C36E-6482-E2A7-48C0DBAE4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104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43F240-93B2-7DA3-7AC2-A4250D3E6E7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sz="4400" dirty="0"/>
              <a:t>Introductions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2252524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E7672A-D321-1FA1-0386-371A932DC6C8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Introductions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A22F5-D3C6-7CE8-DAE9-89DB0834275B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sz="3200" dirty="0"/>
              <a:t>Please let us know: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FI" sz="2400" dirty="0"/>
              <a:t>Your prefered name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FI" sz="2400" dirty="0"/>
              <a:t>MSc or DSc?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FI" sz="2400" dirty="0"/>
              <a:t>Major (if MSc) or Dept. &amp; School </a:t>
            </a:r>
            <a:br>
              <a:rPr lang="en-FI" sz="2400" dirty="0"/>
            </a:br>
            <a:r>
              <a:rPr lang="en-FI" sz="2400" dirty="0"/>
              <a:t>and Supervisor (if DSc)</a:t>
            </a:r>
          </a:p>
          <a:p>
            <a:endParaRPr lang="en-FI" dirty="0"/>
          </a:p>
          <a:p>
            <a:endParaRPr lang="en-FI" dirty="0"/>
          </a:p>
          <a:p>
            <a:pPr algn="ctr"/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900047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43F240-93B2-7DA3-7AC2-A4250D3E6E7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sz="4400" dirty="0"/>
              <a:t>Course</a:t>
            </a:r>
            <a:r>
              <a:rPr lang="en-FI" dirty="0"/>
              <a:t> overview</a:t>
            </a:r>
          </a:p>
        </p:txBody>
      </p:sp>
    </p:spTree>
    <p:extLst>
      <p:ext uri="{BB962C8B-B14F-4D97-AF65-F5344CB8AC3E}">
        <p14:creationId xmlns:p14="http://schemas.microsoft.com/office/powerpoint/2010/main" val="3447884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6228A6-D156-CD72-D44D-B8F713E6718C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Course overview</a:t>
            </a:r>
          </a:p>
          <a:p>
            <a:endParaRPr lang="en-FI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E337B2-825E-FC07-30DF-721EACE196E9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FI" sz="3600" dirty="0"/>
              <a:t>Part 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sz="2800" dirty="0"/>
              <a:t>Lectures</a:t>
            </a:r>
          </a:p>
          <a:p>
            <a:pPr marL="971550" lvl="1" indent="-342900"/>
            <a:r>
              <a:rPr lang="en-FI" sz="2800" dirty="0"/>
              <a:t>2/3 – Lecture</a:t>
            </a:r>
          </a:p>
          <a:p>
            <a:pPr marL="971550" lvl="1" indent="-342900"/>
            <a:r>
              <a:rPr lang="en-FI" sz="2800" dirty="0"/>
              <a:t>1/3 – Guided tutorial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F824E91-2582-2E79-5BC8-9B705C2EC851}"/>
              </a:ext>
            </a:extLst>
          </p:cNvPr>
          <p:cNvSpPr>
            <a:spLocks noGrp="1"/>
          </p:cNvSpPr>
          <p:nvPr>
            <p:ph type="body" sz="half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FI" sz="3600" dirty="0"/>
              <a:t>Part II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sz="2800" dirty="0"/>
              <a:t>Seminars</a:t>
            </a:r>
          </a:p>
          <a:p>
            <a:pPr marL="685800"/>
            <a:r>
              <a:rPr lang="en-FI" sz="2800" b="0" dirty="0"/>
              <a:t>Article of your choice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FI" sz="2800" dirty="0"/>
              <a:t>Project presentations</a:t>
            </a:r>
          </a:p>
          <a:p>
            <a:pPr lvl="1" indent="-342900"/>
            <a:r>
              <a:rPr lang="en-FI" sz="2800" dirty="0"/>
              <a:t>Application of your choice</a:t>
            </a:r>
          </a:p>
          <a:p>
            <a:pPr lvl="1" indent="-342900"/>
            <a:endParaRPr lang="en-FI" sz="2800" dirty="0"/>
          </a:p>
          <a:p>
            <a:endParaRPr lang="en-FI" sz="2800" dirty="0"/>
          </a:p>
        </p:txBody>
      </p:sp>
    </p:spTree>
    <p:extLst>
      <p:ext uri="{BB962C8B-B14F-4D97-AF65-F5344CB8AC3E}">
        <p14:creationId xmlns:p14="http://schemas.microsoft.com/office/powerpoint/2010/main" val="2795355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43F240-93B2-7DA3-7AC2-A4250D3E6E7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sz="4400" dirty="0"/>
              <a:t>Course</a:t>
            </a:r>
            <a:r>
              <a:rPr lang="en-FI" dirty="0"/>
              <a:t> organisation</a:t>
            </a:r>
          </a:p>
        </p:txBody>
      </p:sp>
    </p:spTree>
    <p:extLst>
      <p:ext uri="{BB962C8B-B14F-4D97-AF65-F5344CB8AC3E}">
        <p14:creationId xmlns:p14="http://schemas.microsoft.com/office/powerpoint/2010/main" val="2442983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9612C-4E0D-C268-2C8D-B895654E4A56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Administratrivia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A43238-C6F1-DE30-A8AD-386B3A9B8A4A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292329" y="1267425"/>
            <a:ext cx="8492897" cy="3625461"/>
          </a:xfrm>
        </p:spPr>
        <p:txBody>
          <a:bodyPr/>
          <a:lstStyle/>
          <a:p>
            <a:r>
              <a:rPr lang="en-FI" dirty="0"/>
              <a:t>Sessions: </a:t>
            </a:r>
            <a:r>
              <a:rPr lang="en-FI" b="0" dirty="0"/>
              <a:t>Wednesday 9.15 am @ Y405  </a:t>
            </a:r>
            <a:endParaRPr lang="en-FI" dirty="0"/>
          </a:p>
          <a:p>
            <a:r>
              <a:rPr lang="en-FI" dirty="0"/>
              <a:t>People:</a:t>
            </a:r>
          </a:p>
          <a:p>
            <a:r>
              <a:rPr lang="en-FI" b="0" dirty="0"/>
              <a:t>- Lecturer: Fabricio (</a:t>
            </a:r>
            <a:r>
              <a:rPr lang="en-FI" b="0" dirty="0">
                <a:hlinkClick r:id="rId2"/>
              </a:rPr>
              <a:t>fabricio.oliveira@aalto.fi</a:t>
            </a:r>
            <a:r>
              <a:rPr lang="en-FI" b="0" dirty="0"/>
              <a:t>)</a:t>
            </a:r>
          </a:p>
          <a:p>
            <a:r>
              <a:rPr lang="en-FI" b="0" dirty="0"/>
              <a:t>- TA: Paula (</a:t>
            </a:r>
            <a:r>
              <a:rPr lang="en-FI" b="0" dirty="0">
                <a:hlinkClick r:id="rId3"/>
              </a:rPr>
              <a:t>paula.weller@aalto.fi</a:t>
            </a:r>
            <a:r>
              <a:rPr lang="en-FI" b="0" dirty="0"/>
              <a:t>)</a:t>
            </a:r>
          </a:p>
          <a:p>
            <a:r>
              <a:rPr lang="en-FI" dirty="0"/>
              <a:t>Support:</a:t>
            </a:r>
          </a:p>
          <a:p>
            <a:r>
              <a:rPr lang="en-FI" b="0" dirty="0"/>
              <a:t>- MS Teams (Mon-Fri, 9-5) or Email: for short questions and bookings</a:t>
            </a:r>
          </a:p>
          <a:p>
            <a:r>
              <a:rPr lang="en-FI" b="0" dirty="0"/>
              <a:t>- (Video) meetings: bookable in advance (no fixed office hours)</a:t>
            </a:r>
          </a:p>
          <a:p>
            <a:pPr lvl="1"/>
            <a:r>
              <a:rPr lang="en-FI" dirty="0"/>
              <a:t>“Technical support”: Paula</a:t>
            </a:r>
          </a:p>
          <a:p>
            <a:pPr lvl="1"/>
            <a:r>
              <a:rPr lang="en-FI" b="0" dirty="0"/>
              <a:t>Projects and papers: Fabricio</a:t>
            </a:r>
          </a:p>
          <a:p>
            <a:r>
              <a:rPr lang="en-FI" b="0" dirty="0"/>
              <a:t>	</a:t>
            </a:r>
          </a:p>
          <a:p>
            <a:r>
              <a:rPr lang="en-FI" dirty="0"/>
              <a:t>	</a:t>
            </a:r>
          </a:p>
          <a:p>
            <a:endParaRPr lang="en-FI" dirty="0"/>
          </a:p>
          <a:p>
            <a:endParaRPr lang="en-FI" dirty="0"/>
          </a:p>
          <a:p>
            <a:endParaRPr lang="en-FI" dirty="0"/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1366747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FBA0E3-4B67-0A4B-BF7C-7F0DAA519396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FI" dirty="0"/>
              <a:t>Lectures &amp; tutorials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B48C2F-F3A8-ABDA-C5C5-0056C5AAD94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FI" dirty="0"/>
              <a:t>Topics we will cover: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b="0" dirty="0">
                <a:effectLst/>
                <a:latin typeface="+mj-lt"/>
              </a:rPr>
              <a:t>Two- and multi-stage stochastic programming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b="0" dirty="0">
                <a:effectLst/>
                <a:latin typeface="+mj-lt"/>
              </a:rPr>
              <a:t>Scenario generation and sample average approximation (SAA)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b="0" dirty="0">
                <a:effectLst/>
                <a:latin typeface="+mj-lt"/>
              </a:rPr>
              <a:t>Chance constraints and risk measures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b="0" dirty="0">
                <a:effectLst/>
                <a:latin typeface="+mj-lt"/>
              </a:rPr>
              <a:t>Decomposition methods (Progressive Hedging and SDDP)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b="0" dirty="0">
                <a:effectLst/>
                <a:latin typeface="+mj-lt"/>
              </a:rPr>
              <a:t>Static and adaptive robust optimisation</a:t>
            </a:r>
          </a:p>
          <a:p>
            <a:endParaRPr lang="en-GB" sz="1800" b="0" dirty="0">
              <a:latin typeface="+mj-lt"/>
            </a:endParaRPr>
          </a:p>
          <a:p>
            <a:r>
              <a:rPr lang="en-GB" sz="1800" dirty="0">
                <a:effectLst/>
                <a:latin typeface="+mj-lt"/>
              </a:rPr>
              <a:t>Tutorial: </a:t>
            </a:r>
            <a:r>
              <a:rPr lang="en-GB" sz="1800" b="0" dirty="0">
                <a:effectLst/>
                <a:latin typeface="+mj-lt"/>
              </a:rPr>
              <a:t>guided demos using Julia with examples and applications related to the topics presented. </a:t>
            </a:r>
            <a:br>
              <a:rPr lang="en-GB" sz="1800" dirty="0">
                <a:effectLst/>
                <a:latin typeface="CMR10"/>
              </a:rPr>
            </a:br>
            <a:endParaRPr lang="en-GB" dirty="0">
              <a:effectLst/>
            </a:endParaRPr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562468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Mukautettu 1">
      <a:dk1>
        <a:sysClr val="windowText" lastClr="000000"/>
      </a:dk1>
      <a:lt1>
        <a:sysClr val="window" lastClr="FFFFFF"/>
      </a:lt1>
      <a:dk2>
        <a:srgbClr val="005EB8"/>
      </a:dk2>
      <a:lt2>
        <a:srgbClr val="669ED4"/>
      </a:lt2>
      <a:accent1>
        <a:srgbClr val="0C0C0C"/>
      </a:accent1>
      <a:accent2>
        <a:srgbClr val="595959"/>
      </a:accent2>
      <a:accent3>
        <a:srgbClr val="A5A5A5"/>
      </a:accent3>
      <a:accent4>
        <a:srgbClr val="D8D8D8"/>
      </a:accent4>
      <a:accent5>
        <a:srgbClr val="F2F2F2"/>
      </a:accent5>
      <a:accent6>
        <a:srgbClr val="FFFFFF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alto_1610_blue.pptx" id="{C34D0C79-154B-4D73-8A16-004A7851EAA0}" vid="{254815E9-DEFF-4FEA-BDAC-D250F157086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Asiakirja" ma:contentTypeID="0x01010077D8067A49724945B01A3FCDF2E7485D" ma:contentTypeVersion="2" ma:contentTypeDescription="Luo uusi asiakirja." ma:contentTypeScope="" ma:versionID="3c46dac4364f2adef52f0ad01a1b816a">
  <xsd:schema xmlns:xsd="http://www.w3.org/2001/XMLSchema" xmlns:xs="http://www.w3.org/2001/XMLSchema" xmlns:p="http://schemas.microsoft.com/office/2006/metadata/properties" xmlns:ns2="1f75d104-e856-40ea-a1e1-b25d46133343" targetNamespace="http://schemas.microsoft.com/office/2006/metadata/properties" ma:root="true" ma:fieldsID="69bd34e4f4ba09d96092f250248d175c" ns2:_="">
    <xsd:import namespace="1f75d104-e856-40ea-a1e1-b25d461333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75d104-e856-40ea-a1e1-b25d461333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301205-38D3-4C88-BD29-169CEBDE78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EA2702-B7C9-45EB-B3AC-DFEE20D9497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6A708FF-F321-43C1-B832-6D2440BFD1E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f75d104-e856-40ea-a1e1-b25d461333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Office-teema</Template>
  <TotalTime>305</TotalTime>
  <Words>1543</Words>
  <Application>Microsoft Macintosh PowerPoint</Application>
  <PresentationFormat>On-screen Show (16:10)</PresentationFormat>
  <Paragraphs>245</Paragraphs>
  <Slides>25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Arial</vt:lpstr>
      <vt:lpstr>Arial</vt:lpstr>
      <vt:lpstr>Calibri</vt:lpstr>
      <vt:lpstr>CMR10</vt:lpstr>
      <vt:lpstr>Georgia</vt:lpstr>
      <vt:lpstr>Helvetica Neue</vt:lpstr>
      <vt:lpstr>Helvetica Neue Light</vt:lpstr>
      <vt:lpstr>NimbusSan</vt:lpstr>
      <vt:lpstr>Sentinel Book</vt:lpstr>
      <vt:lpstr>Office-teema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Oliveira Fabricio</dc:creator>
  <cp:lastModifiedBy>Oliveira Fabricio</cp:lastModifiedBy>
  <cp:revision>2</cp:revision>
  <dcterms:created xsi:type="dcterms:W3CDTF">2023-09-05T11:57:14Z</dcterms:created>
  <dcterms:modified xsi:type="dcterms:W3CDTF">2023-09-06T08:22:38Z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0x01010077D8067A49724945B01A3FCDF2E7485D</vt:lpwstr>
  </property>
</Properties>
</file>

<file path=docProps/thumbnail.jpeg>
</file>